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9" r:id="rId3"/>
    <p:sldId id="274" r:id="rId4"/>
    <p:sldId id="275" r:id="rId5"/>
    <p:sldId id="261" r:id="rId6"/>
    <p:sldId id="277" r:id="rId7"/>
    <p:sldId id="286" r:id="rId8"/>
    <p:sldId id="287" r:id="rId9"/>
    <p:sldId id="289" r:id="rId10"/>
    <p:sldId id="297" r:id="rId11"/>
    <p:sldId id="283" r:id="rId12"/>
    <p:sldId id="300" r:id="rId13"/>
    <p:sldId id="301" r:id="rId14"/>
    <p:sldId id="303" r:id="rId15"/>
    <p:sldId id="284" r:id="rId16"/>
    <p:sldId id="307" r:id="rId17"/>
    <p:sldId id="305" r:id="rId18"/>
    <p:sldId id="285" r:id="rId19"/>
    <p:sldId id="29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C4"/>
    <a:srgbClr val="0066FF"/>
    <a:srgbClr val="5353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86736" autoAdjust="0"/>
  </p:normalViewPr>
  <p:slideViewPr>
    <p:cSldViewPr snapToGrid="0">
      <p:cViewPr varScale="1">
        <p:scale>
          <a:sx n="100" d="100"/>
          <a:sy n="100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svg"/><Relationship Id="rId1" Type="http://schemas.openxmlformats.org/officeDocument/2006/relationships/image" Target="../media/image29.png"/><Relationship Id="rId6" Type="http://schemas.openxmlformats.org/officeDocument/2006/relationships/image" Target="../media/image45.svg"/><Relationship Id="rId5" Type="http://schemas.openxmlformats.org/officeDocument/2006/relationships/image" Target="../media/image31.png"/><Relationship Id="rId4" Type="http://schemas.openxmlformats.org/officeDocument/2006/relationships/image" Target="../media/image4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svg"/><Relationship Id="rId1" Type="http://schemas.openxmlformats.org/officeDocument/2006/relationships/image" Target="../media/image29.png"/><Relationship Id="rId6" Type="http://schemas.openxmlformats.org/officeDocument/2006/relationships/image" Target="../media/image45.svg"/><Relationship Id="rId5" Type="http://schemas.openxmlformats.org/officeDocument/2006/relationships/image" Target="../media/image31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2F0FA5-6407-44A7-B37E-2F276679BCE2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203300B-6ED7-4CE1-8F54-941C380B2674}">
      <dgm:prSet phldrT="[Testo]" custT="1"/>
      <dgm:spPr/>
      <dgm:t>
        <a:bodyPr/>
        <a:lstStyle/>
        <a:p>
          <a:r>
            <a:rPr lang="it-IT" sz="1800" b="1" dirty="0"/>
            <a:t>0) INTRODUZIONE</a:t>
          </a:r>
          <a:endParaRPr lang="en-GB" sz="1800" b="1" dirty="0"/>
        </a:p>
      </dgm:t>
    </dgm:pt>
    <dgm:pt modelId="{53852E80-82A8-48CC-8C79-068A2A6D0F5F}" type="parTrans" cxnId="{08E5579C-8167-4200-8251-579F6D689B9F}">
      <dgm:prSet/>
      <dgm:spPr/>
      <dgm:t>
        <a:bodyPr/>
        <a:lstStyle/>
        <a:p>
          <a:endParaRPr lang="en-GB" sz="1800"/>
        </a:p>
      </dgm:t>
    </dgm:pt>
    <dgm:pt modelId="{8D13B7EB-1BA5-4516-A551-9001AEB71826}" type="sibTrans" cxnId="{08E5579C-8167-4200-8251-579F6D689B9F}">
      <dgm:prSet/>
      <dgm:spPr/>
      <dgm:t>
        <a:bodyPr/>
        <a:lstStyle/>
        <a:p>
          <a:endParaRPr lang="en-GB" sz="1800"/>
        </a:p>
      </dgm:t>
    </dgm:pt>
    <dgm:pt modelId="{D5410210-1CE3-4857-AB3B-696178584AB8}">
      <dgm:prSet phldrT="[Testo]" custT="1"/>
      <dgm:spPr/>
      <dgm:t>
        <a:bodyPr/>
        <a:lstStyle/>
        <a:p>
          <a:r>
            <a:rPr lang="it-IT" sz="1800" b="1" dirty="0"/>
            <a:t>1) GENERAZIONE</a:t>
          </a:r>
          <a:endParaRPr lang="en-GB" sz="1800" b="1" dirty="0"/>
        </a:p>
      </dgm:t>
    </dgm:pt>
    <dgm:pt modelId="{455DFFB2-0A14-4D3A-95A8-84A5A367FBE8}" type="parTrans" cxnId="{23DD306B-2CF3-4E4D-9E56-14C733915A47}">
      <dgm:prSet/>
      <dgm:spPr/>
      <dgm:t>
        <a:bodyPr/>
        <a:lstStyle/>
        <a:p>
          <a:endParaRPr lang="en-GB" sz="1800"/>
        </a:p>
      </dgm:t>
    </dgm:pt>
    <dgm:pt modelId="{63642514-5AFD-49BE-8EAA-C9C411D5C667}" type="sibTrans" cxnId="{23DD306B-2CF3-4E4D-9E56-14C733915A47}">
      <dgm:prSet/>
      <dgm:spPr/>
      <dgm:t>
        <a:bodyPr/>
        <a:lstStyle/>
        <a:p>
          <a:endParaRPr lang="en-GB" sz="1800"/>
        </a:p>
      </dgm:t>
    </dgm:pt>
    <dgm:pt modelId="{E77554DC-C1D6-4BFE-8745-AA89A1581ACB}">
      <dgm:prSet phldrT="[Testo]" custT="1"/>
      <dgm:spPr/>
      <dgm:t>
        <a:bodyPr/>
        <a:lstStyle/>
        <a:p>
          <a:r>
            <a:rPr lang="it-IT" sz="1800" b="1" dirty="0"/>
            <a:t>2) REGISTRAZIONE</a:t>
          </a:r>
          <a:endParaRPr lang="en-GB" sz="1800" b="1" dirty="0"/>
        </a:p>
      </dgm:t>
    </dgm:pt>
    <dgm:pt modelId="{0F0D8B7D-AD36-4F82-B54A-4AECC79142DC}" type="parTrans" cxnId="{F0A066B2-255B-4762-811A-A10461927308}">
      <dgm:prSet/>
      <dgm:spPr/>
      <dgm:t>
        <a:bodyPr/>
        <a:lstStyle/>
        <a:p>
          <a:endParaRPr lang="en-GB" sz="1800"/>
        </a:p>
      </dgm:t>
    </dgm:pt>
    <dgm:pt modelId="{A114A8AB-32AA-4001-B1C8-37ACBB39EFB4}" type="sibTrans" cxnId="{F0A066B2-255B-4762-811A-A10461927308}">
      <dgm:prSet/>
      <dgm:spPr/>
      <dgm:t>
        <a:bodyPr/>
        <a:lstStyle/>
        <a:p>
          <a:endParaRPr lang="en-GB" sz="1800"/>
        </a:p>
      </dgm:t>
    </dgm:pt>
    <dgm:pt modelId="{BBA2C179-B265-411B-A777-F2A72DB52283}">
      <dgm:prSet custT="1"/>
      <dgm:spPr/>
      <dgm:t>
        <a:bodyPr/>
        <a:lstStyle/>
        <a:p>
          <a:r>
            <a:rPr lang="it-IT" sz="1800" b="1" dirty="0"/>
            <a:t>3) DISCUSSIONE</a:t>
          </a:r>
          <a:endParaRPr lang="en-GB" sz="1800" b="1" dirty="0"/>
        </a:p>
      </dgm:t>
    </dgm:pt>
    <dgm:pt modelId="{ACE5709F-B443-4426-98DA-092C5959D94B}" type="parTrans" cxnId="{FE8F0884-FF1C-43E0-8877-2AADF91ABBA2}">
      <dgm:prSet/>
      <dgm:spPr/>
      <dgm:t>
        <a:bodyPr/>
        <a:lstStyle/>
        <a:p>
          <a:endParaRPr lang="en-GB" sz="1800"/>
        </a:p>
      </dgm:t>
    </dgm:pt>
    <dgm:pt modelId="{B9E9DD6E-BF52-4E36-B6D7-30995EA7D320}" type="sibTrans" cxnId="{FE8F0884-FF1C-43E0-8877-2AADF91ABBA2}">
      <dgm:prSet/>
      <dgm:spPr/>
      <dgm:t>
        <a:bodyPr/>
        <a:lstStyle/>
        <a:p>
          <a:endParaRPr lang="en-GB" sz="1800"/>
        </a:p>
      </dgm:t>
    </dgm:pt>
    <dgm:pt modelId="{7A98F1FA-B375-4D84-ACA3-F5D64E17465C}">
      <dgm:prSet custT="1"/>
      <dgm:spPr/>
      <dgm:t>
        <a:bodyPr/>
        <a:lstStyle/>
        <a:p>
          <a:r>
            <a:rPr lang="it-IT" sz="1800" b="1" dirty="0"/>
            <a:t>4) PRIORITÀ</a:t>
          </a:r>
          <a:endParaRPr lang="en-GB" sz="1800" b="1" dirty="0"/>
        </a:p>
      </dgm:t>
    </dgm:pt>
    <dgm:pt modelId="{6CD998FC-90A6-4943-8620-11A9F92EF309}" type="parTrans" cxnId="{E6320494-B6D2-49F7-9DDE-9E2BDF375A8C}">
      <dgm:prSet/>
      <dgm:spPr/>
      <dgm:t>
        <a:bodyPr/>
        <a:lstStyle/>
        <a:p>
          <a:endParaRPr lang="en-GB" sz="1800"/>
        </a:p>
      </dgm:t>
    </dgm:pt>
    <dgm:pt modelId="{D414A61D-E3BB-4EDF-AA04-526F87F21ADC}" type="sibTrans" cxnId="{E6320494-B6D2-49F7-9DDE-9E2BDF375A8C}">
      <dgm:prSet/>
      <dgm:spPr/>
      <dgm:t>
        <a:bodyPr/>
        <a:lstStyle/>
        <a:p>
          <a:endParaRPr lang="en-GB" sz="1800"/>
        </a:p>
      </dgm:t>
    </dgm:pt>
    <dgm:pt modelId="{D658538F-1C35-4C36-A03F-765BEEDA0F52}" type="pres">
      <dgm:prSet presAssocID="{402F0FA5-6407-44A7-B37E-2F276679BC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D05CADD-A186-410E-BA3C-8A03576A4ED9}" type="pres">
      <dgm:prSet presAssocID="{7A98F1FA-B375-4D84-ACA3-F5D64E17465C}" presName="boxAndChildren" presStyleCnt="0"/>
      <dgm:spPr/>
    </dgm:pt>
    <dgm:pt modelId="{BB9D5473-E231-449E-B82D-10CCF5B2976A}" type="pres">
      <dgm:prSet presAssocID="{7A98F1FA-B375-4D84-ACA3-F5D64E17465C}" presName="parentTextBox" presStyleLbl="node1" presStyleIdx="0" presStyleCnt="5"/>
      <dgm:spPr/>
      <dgm:t>
        <a:bodyPr/>
        <a:lstStyle/>
        <a:p>
          <a:endParaRPr lang="it-IT"/>
        </a:p>
      </dgm:t>
    </dgm:pt>
    <dgm:pt modelId="{A32AD3B7-EE30-4EA2-88DC-09C7C47CFDBE}" type="pres">
      <dgm:prSet presAssocID="{B9E9DD6E-BF52-4E36-B6D7-30995EA7D320}" presName="sp" presStyleCnt="0"/>
      <dgm:spPr/>
    </dgm:pt>
    <dgm:pt modelId="{3618434A-ABB8-4BA9-BF08-372C156D7141}" type="pres">
      <dgm:prSet presAssocID="{BBA2C179-B265-411B-A777-F2A72DB52283}" presName="arrowAndChildren" presStyleCnt="0"/>
      <dgm:spPr/>
    </dgm:pt>
    <dgm:pt modelId="{5D792C92-5031-45A3-B24C-026083332296}" type="pres">
      <dgm:prSet presAssocID="{BBA2C179-B265-411B-A777-F2A72DB52283}" presName="parentTextArrow" presStyleLbl="node1" presStyleIdx="1" presStyleCnt="5"/>
      <dgm:spPr/>
      <dgm:t>
        <a:bodyPr/>
        <a:lstStyle/>
        <a:p>
          <a:endParaRPr lang="it-IT"/>
        </a:p>
      </dgm:t>
    </dgm:pt>
    <dgm:pt modelId="{7214DCE4-79B8-44A8-8ADF-7BAED498BCE0}" type="pres">
      <dgm:prSet presAssocID="{A114A8AB-32AA-4001-B1C8-37ACBB39EFB4}" presName="sp" presStyleCnt="0"/>
      <dgm:spPr/>
    </dgm:pt>
    <dgm:pt modelId="{34C29106-B036-4FCD-913E-BDD5B25055D5}" type="pres">
      <dgm:prSet presAssocID="{E77554DC-C1D6-4BFE-8745-AA89A1581ACB}" presName="arrowAndChildren" presStyleCnt="0"/>
      <dgm:spPr/>
    </dgm:pt>
    <dgm:pt modelId="{C66532D6-1DFD-4B2D-A01E-E58FD185AC86}" type="pres">
      <dgm:prSet presAssocID="{E77554DC-C1D6-4BFE-8745-AA89A1581ACB}" presName="parentTextArrow" presStyleLbl="node1" presStyleIdx="2" presStyleCnt="5"/>
      <dgm:spPr/>
      <dgm:t>
        <a:bodyPr/>
        <a:lstStyle/>
        <a:p>
          <a:endParaRPr lang="it-IT"/>
        </a:p>
      </dgm:t>
    </dgm:pt>
    <dgm:pt modelId="{0C33EF4F-E4F9-4D1C-83DF-FDE5FA5DEC73}" type="pres">
      <dgm:prSet presAssocID="{63642514-5AFD-49BE-8EAA-C9C411D5C667}" presName="sp" presStyleCnt="0"/>
      <dgm:spPr/>
    </dgm:pt>
    <dgm:pt modelId="{421D40C1-9085-4E60-A447-07BB9993AA0A}" type="pres">
      <dgm:prSet presAssocID="{D5410210-1CE3-4857-AB3B-696178584AB8}" presName="arrowAndChildren" presStyleCnt="0"/>
      <dgm:spPr/>
    </dgm:pt>
    <dgm:pt modelId="{AB060901-19D2-4234-BBFC-C7BEFC3EB58D}" type="pres">
      <dgm:prSet presAssocID="{D5410210-1CE3-4857-AB3B-696178584AB8}" presName="parentTextArrow" presStyleLbl="node1" presStyleIdx="3" presStyleCnt="5"/>
      <dgm:spPr/>
      <dgm:t>
        <a:bodyPr/>
        <a:lstStyle/>
        <a:p>
          <a:endParaRPr lang="it-IT"/>
        </a:p>
      </dgm:t>
    </dgm:pt>
    <dgm:pt modelId="{E9B41E86-CAE7-4145-AB23-2D902B3F68D8}" type="pres">
      <dgm:prSet presAssocID="{8D13B7EB-1BA5-4516-A551-9001AEB71826}" presName="sp" presStyleCnt="0"/>
      <dgm:spPr/>
    </dgm:pt>
    <dgm:pt modelId="{E35414AD-37E2-4BA8-A51E-24B363D4F758}" type="pres">
      <dgm:prSet presAssocID="{9203300B-6ED7-4CE1-8F54-941C380B2674}" presName="arrowAndChildren" presStyleCnt="0"/>
      <dgm:spPr/>
    </dgm:pt>
    <dgm:pt modelId="{FDEDD879-9A99-44E4-B0DE-3D36B4941E85}" type="pres">
      <dgm:prSet presAssocID="{9203300B-6ED7-4CE1-8F54-941C380B2674}" presName="parentTextArrow" presStyleLbl="node1" presStyleIdx="4" presStyleCnt="5"/>
      <dgm:spPr/>
      <dgm:t>
        <a:bodyPr/>
        <a:lstStyle/>
        <a:p>
          <a:endParaRPr lang="it-IT"/>
        </a:p>
      </dgm:t>
    </dgm:pt>
  </dgm:ptLst>
  <dgm:cxnLst>
    <dgm:cxn modelId="{17462DD5-4D5A-4B37-AD74-B8BA6AD6E66E}" type="presOf" srcId="{BBA2C179-B265-411B-A777-F2A72DB52283}" destId="{5D792C92-5031-45A3-B24C-026083332296}" srcOrd="0" destOrd="0" presId="urn:microsoft.com/office/officeart/2005/8/layout/process4"/>
    <dgm:cxn modelId="{E6320494-B6D2-49F7-9DDE-9E2BDF375A8C}" srcId="{402F0FA5-6407-44A7-B37E-2F276679BCE2}" destId="{7A98F1FA-B375-4D84-ACA3-F5D64E17465C}" srcOrd="4" destOrd="0" parTransId="{6CD998FC-90A6-4943-8620-11A9F92EF309}" sibTransId="{D414A61D-E3BB-4EDF-AA04-526F87F21ADC}"/>
    <dgm:cxn modelId="{23DD306B-2CF3-4E4D-9E56-14C733915A47}" srcId="{402F0FA5-6407-44A7-B37E-2F276679BCE2}" destId="{D5410210-1CE3-4857-AB3B-696178584AB8}" srcOrd="1" destOrd="0" parTransId="{455DFFB2-0A14-4D3A-95A8-84A5A367FBE8}" sibTransId="{63642514-5AFD-49BE-8EAA-C9C411D5C667}"/>
    <dgm:cxn modelId="{08E5579C-8167-4200-8251-579F6D689B9F}" srcId="{402F0FA5-6407-44A7-B37E-2F276679BCE2}" destId="{9203300B-6ED7-4CE1-8F54-941C380B2674}" srcOrd="0" destOrd="0" parTransId="{53852E80-82A8-48CC-8C79-068A2A6D0F5F}" sibTransId="{8D13B7EB-1BA5-4516-A551-9001AEB71826}"/>
    <dgm:cxn modelId="{F0A066B2-255B-4762-811A-A10461927308}" srcId="{402F0FA5-6407-44A7-B37E-2F276679BCE2}" destId="{E77554DC-C1D6-4BFE-8745-AA89A1581ACB}" srcOrd="2" destOrd="0" parTransId="{0F0D8B7D-AD36-4F82-B54A-4AECC79142DC}" sibTransId="{A114A8AB-32AA-4001-B1C8-37ACBB39EFB4}"/>
    <dgm:cxn modelId="{E2530BEC-42D2-4825-BF68-EEEACB6E43E9}" type="presOf" srcId="{E77554DC-C1D6-4BFE-8745-AA89A1581ACB}" destId="{C66532D6-1DFD-4B2D-A01E-E58FD185AC86}" srcOrd="0" destOrd="0" presId="urn:microsoft.com/office/officeart/2005/8/layout/process4"/>
    <dgm:cxn modelId="{F705588D-7641-49E6-B649-C055F43405E2}" type="presOf" srcId="{7A98F1FA-B375-4D84-ACA3-F5D64E17465C}" destId="{BB9D5473-E231-449E-B82D-10CCF5B2976A}" srcOrd="0" destOrd="0" presId="urn:microsoft.com/office/officeart/2005/8/layout/process4"/>
    <dgm:cxn modelId="{FE8F0884-FF1C-43E0-8877-2AADF91ABBA2}" srcId="{402F0FA5-6407-44A7-B37E-2F276679BCE2}" destId="{BBA2C179-B265-411B-A777-F2A72DB52283}" srcOrd="3" destOrd="0" parTransId="{ACE5709F-B443-4426-98DA-092C5959D94B}" sibTransId="{B9E9DD6E-BF52-4E36-B6D7-30995EA7D320}"/>
    <dgm:cxn modelId="{DFC03628-6BCB-4833-AB89-7F72216436CD}" type="presOf" srcId="{D5410210-1CE3-4857-AB3B-696178584AB8}" destId="{AB060901-19D2-4234-BBFC-C7BEFC3EB58D}" srcOrd="0" destOrd="0" presId="urn:microsoft.com/office/officeart/2005/8/layout/process4"/>
    <dgm:cxn modelId="{3AD83B3C-E1C9-4978-A5F9-B7D0C693C3E7}" type="presOf" srcId="{402F0FA5-6407-44A7-B37E-2F276679BCE2}" destId="{D658538F-1C35-4C36-A03F-765BEEDA0F52}" srcOrd="0" destOrd="0" presId="urn:microsoft.com/office/officeart/2005/8/layout/process4"/>
    <dgm:cxn modelId="{7668AA32-A266-418B-855D-3A82760C84E8}" type="presOf" srcId="{9203300B-6ED7-4CE1-8F54-941C380B2674}" destId="{FDEDD879-9A99-44E4-B0DE-3D36B4941E85}" srcOrd="0" destOrd="0" presId="urn:microsoft.com/office/officeart/2005/8/layout/process4"/>
    <dgm:cxn modelId="{0FC5ED3E-1D7B-4ABC-A7BB-088C4001653F}" type="presParOf" srcId="{D658538F-1C35-4C36-A03F-765BEEDA0F52}" destId="{6D05CADD-A186-410E-BA3C-8A03576A4ED9}" srcOrd="0" destOrd="0" presId="urn:microsoft.com/office/officeart/2005/8/layout/process4"/>
    <dgm:cxn modelId="{7D878CE5-A855-4528-8308-48CED2343D03}" type="presParOf" srcId="{6D05CADD-A186-410E-BA3C-8A03576A4ED9}" destId="{BB9D5473-E231-449E-B82D-10CCF5B2976A}" srcOrd="0" destOrd="0" presId="urn:microsoft.com/office/officeart/2005/8/layout/process4"/>
    <dgm:cxn modelId="{1EBA3786-E0C9-4AE7-B4DC-6F546C5B85CB}" type="presParOf" srcId="{D658538F-1C35-4C36-A03F-765BEEDA0F52}" destId="{A32AD3B7-EE30-4EA2-88DC-09C7C47CFDBE}" srcOrd="1" destOrd="0" presId="urn:microsoft.com/office/officeart/2005/8/layout/process4"/>
    <dgm:cxn modelId="{9937110C-7FCE-4931-A8B3-7611FA1209BB}" type="presParOf" srcId="{D658538F-1C35-4C36-A03F-765BEEDA0F52}" destId="{3618434A-ABB8-4BA9-BF08-372C156D7141}" srcOrd="2" destOrd="0" presId="urn:microsoft.com/office/officeart/2005/8/layout/process4"/>
    <dgm:cxn modelId="{F9A7B335-10B2-42B2-A90D-C2CE229A853C}" type="presParOf" srcId="{3618434A-ABB8-4BA9-BF08-372C156D7141}" destId="{5D792C92-5031-45A3-B24C-026083332296}" srcOrd="0" destOrd="0" presId="urn:microsoft.com/office/officeart/2005/8/layout/process4"/>
    <dgm:cxn modelId="{6B834733-17DB-45F9-B8E9-8FF676535553}" type="presParOf" srcId="{D658538F-1C35-4C36-A03F-765BEEDA0F52}" destId="{7214DCE4-79B8-44A8-8ADF-7BAED498BCE0}" srcOrd="3" destOrd="0" presId="urn:microsoft.com/office/officeart/2005/8/layout/process4"/>
    <dgm:cxn modelId="{50602608-B466-4979-9CE8-DE4403C17E56}" type="presParOf" srcId="{D658538F-1C35-4C36-A03F-765BEEDA0F52}" destId="{34C29106-B036-4FCD-913E-BDD5B25055D5}" srcOrd="4" destOrd="0" presId="urn:microsoft.com/office/officeart/2005/8/layout/process4"/>
    <dgm:cxn modelId="{02E77D5A-A04D-43BA-9794-D814E4F8B40B}" type="presParOf" srcId="{34C29106-B036-4FCD-913E-BDD5B25055D5}" destId="{C66532D6-1DFD-4B2D-A01E-E58FD185AC86}" srcOrd="0" destOrd="0" presId="urn:microsoft.com/office/officeart/2005/8/layout/process4"/>
    <dgm:cxn modelId="{2FDD0D02-3637-4910-B469-A216DF4C7B35}" type="presParOf" srcId="{D658538F-1C35-4C36-A03F-765BEEDA0F52}" destId="{0C33EF4F-E4F9-4D1C-83DF-FDE5FA5DEC73}" srcOrd="5" destOrd="0" presId="urn:microsoft.com/office/officeart/2005/8/layout/process4"/>
    <dgm:cxn modelId="{D26D99A4-9C4B-4606-88B0-DE27F983DA0E}" type="presParOf" srcId="{D658538F-1C35-4C36-A03F-765BEEDA0F52}" destId="{421D40C1-9085-4E60-A447-07BB9993AA0A}" srcOrd="6" destOrd="0" presId="urn:microsoft.com/office/officeart/2005/8/layout/process4"/>
    <dgm:cxn modelId="{596CCBC2-DECA-4E44-8FE4-05878A6E5E2A}" type="presParOf" srcId="{421D40C1-9085-4E60-A447-07BB9993AA0A}" destId="{AB060901-19D2-4234-BBFC-C7BEFC3EB58D}" srcOrd="0" destOrd="0" presId="urn:microsoft.com/office/officeart/2005/8/layout/process4"/>
    <dgm:cxn modelId="{F661AA87-0257-416A-92B8-13F232073BD7}" type="presParOf" srcId="{D658538F-1C35-4C36-A03F-765BEEDA0F52}" destId="{E9B41E86-CAE7-4145-AB23-2D902B3F68D8}" srcOrd="7" destOrd="0" presId="urn:microsoft.com/office/officeart/2005/8/layout/process4"/>
    <dgm:cxn modelId="{70790328-E333-4F6B-BA56-13876C827B50}" type="presParOf" srcId="{D658538F-1C35-4C36-A03F-765BEEDA0F52}" destId="{E35414AD-37E2-4BA8-A51E-24B363D4F758}" srcOrd="8" destOrd="0" presId="urn:microsoft.com/office/officeart/2005/8/layout/process4"/>
    <dgm:cxn modelId="{782BC2D9-7A1A-4105-AAA1-6D3B36231B1E}" type="presParOf" srcId="{E35414AD-37E2-4BA8-A51E-24B363D4F758}" destId="{FDEDD879-9A99-44E4-B0DE-3D36B4941E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203146-74F6-476A-8572-0B30968B8EB6}" type="doc">
      <dgm:prSet loTypeId="urn:microsoft.com/office/officeart/2005/8/layout/lProcess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50BCF419-AC37-487C-A066-D6E606134409}">
      <dgm:prSet phldrT="[Testo]" custT="1"/>
      <dgm:spPr/>
      <dgm:t>
        <a:bodyPr/>
        <a:lstStyle/>
        <a:p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Quantitativa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0648C7-0762-4359-A413-2076BCAA8FA4}" type="parTrans" cxnId="{245D89D0-B694-4EB9-B27C-BF4A8DC6024D}">
      <dgm:prSet/>
      <dgm:spPr/>
      <dgm:t>
        <a:bodyPr/>
        <a:lstStyle/>
        <a:p>
          <a:endParaRPr lang="en-GB"/>
        </a:p>
      </dgm:t>
    </dgm:pt>
    <dgm:pt modelId="{A6C3A7A6-7FC2-4343-BEED-19BB430A3918}" type="sibTrans" cxnId="{245D89D0-B694-4EB9-B27C-BF4A8DC6024D}">
      <dgm:prSet/>
      <dgm:spPr/>
      <dgm:t>
        <a:bodyPr/>
        <a:lstStyle/>
        <a:p>
          <a:endParaRPr lang="en-GB"/>
        </a:p>
      </dgm:t>
    </dgm:pt>
    <dgm:pt modelId="{624A46C9-82DA-4322-9D01-E2877825624F}">
      <dgm:prSet phldrT="[Testo]" custT="1"/>
      <dgm:spPr/>
      <dgm:t>
        <a:bodyPr/>
        <a:lstStyle/>
        <a:p>
          <a:r>
            <a:rPr lang="it-IT" sz="2000" b="0" dirty="0"/>
            <a:t>ANALISI DEI CORPORA</a:t>
          </a:r>
        </a:p>
        <a:p>
          <a:r>
            <a:rPr lang="it-IT" sz="1800" b="0" dirty="0">
              <a:latin typeface="Calibri Light" panose="020F0302020204030204" pitchFamily="34" charset="0"/>
              <a:cs typeface="Calibri Light" panose="020F0302020204030204" pitchFamily="34" charset="0"/>
            </a:rPr>
            <a:t>(</a:t>
          </a:r>
          <a:r>
            <a:rPr lang="it-IT" sz="1800" b="0" dirty="0" err="1">
              <a:latin typeface="Calibri Light" panose="020F0302020204030204" pitchFamily="34" charset="0"/>
              <a:cs typeface="Calibri Light" panose="020F0302020204030204" pitchFamily="34" charset="0"/>
            </a:rPr>
            <a:t>WordSmith</a:t>
          </a:r>
          <a:r>
            <a:rPr lang="it-IT" sz="1800" b="0" dirty="0">
              <a:latin typeface="Calibri Light" panose="020F0302020204030204" pitchFamily="34" charset="0"/>
              <a:cs typeface="Calibri Light" panose="020F0302020204030204" pitchFamily="34" charset="0"/>
            </a:rPr>
            <a:t> Tools 7.0)</a:t>
          </a:r>
          <a:endParaRPr lang="en-GB" sz="1800" b="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40C8BD3-5AB7-4EC0-A3AD-15CABDC3661F}" type="parTrans" cxnId="{2614D4E3-20B2-4B17-A269-43E5C65D98EC}">
      <dgm:prSet/>
      <dgm:spPr/>
      <dgm:t>
        <a:bodyPr/>
        <a:lstStyle/>
        <a:p>
          <a:endParaRPr lang="en-GB"/>
        </a:p>
      </dgm:t>
    </dgm:pt>
    <dgm:pt modelId="{45EAC288-BA40-45C3-B510-CF64C3F175A3}" type="sibTrans" cxnId="{2614D4E3-20B2-4B17-A269-43E5C65D98EC}">
      <dgm:prSet/>
      <dgm:spPr/>
      <dgm:t>
        <a:bodyPr/>
        <a:lstStyle/>
        <a:p>
          <a:endParaRPr lang="en-GB"/>
        </a:p>
      </dgm:t>
    </dgm:pt>
    <dgm:pt modelId="{F602B58C-AD80-4A7C-A294-63C9C31A97C1}">
      <dgm:prSet phldrT="[Testo]" custT="1"/>
      <dgm:spPr/>
      <dgm:t>
        <a:bodyPr/>
        <a:lstStyle/>
        <a:p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Qualitativa</a:t>
          </a:r>
          <a:endParaRPr lang="en-GB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A35158A-5833-4E3D-AEF7-6C518111B4B5}" type="parTrans" cxnId="{B7B33416-ABC8-48F9-97C6-ADFA191CD595}">
      <dgm:prSet/>
      <dgm:spPr/>
      <dgm:t>
        <a:bodyPr/>
        <a:lstStyle/>
        <a:p>
          <a:endParaRPr lang="en-GB"/>
        </a:p>
      </dgm:t>
    </dgm:pt>
    <dgm:pt modelId="{2263A59C-8858-434D-9CDC-902CEF76FC06}" type="sibTrans" cxnId="{B7B33416-ABC8-48F9-97C6-ADFA191CD595}">
      <dgm:prSet/>
      <dgm:spPr/>
      <dgm:t>
        <a:bodyPr/>
        <a:lstStyle/>
        <a:p>
          <a:endParaRPr lang="en-GB"/>
        </a:p>
      </dgm:t>
    </dgm:pt>
    <dgm:pt modelId="{76FC7D17-96A8-413B-BB91-F7B14E9D6310}">
      <dgm:prSet phldrT="[Testo]" custT="1"/>
      <dgm:spPr/>
      <dgm:t>
        <a:bodyPr/>
        <a:lstStyle/>
        <a:p>
          <a:r>
            <a:rPr lang="it-IT" sz="2000" b="0" dirty="0"/>
            <a:t>ANALISI DEL DISCORSO</a:t>
          </a:r>
          <a:endParaRPr lang="en-GB" sz="2000" b="0" dirty="0"/>
        </a:p>
      </dgm:t>
    </dgm:pt>
    <dgm:pt modelId="{1BB98A23-BBF0-4C7E-9C35-39C35B7E997D}" type="parTrans" cxnId="{1D0E5A0D-CC24-4D1A-91C5-F458E1C39C99}">
      <dgm:prSet/>
      <dgm:spPr/>
      <dgm:t>
        <a:bodyPr/>
        <a:lstStyle/>
        <a:p>
          <a:endParaRPr lang="en-GB"/>
        </a:p>
      </dgm:t>
    </dgm:pt>
    <dgm:pt modelId="{390F8F7E-C3C5-4B03-82B2-D21489C25AD8}" type="sibTrans" cxnId="{1D0E5A0D-CC24-4D1A-91C5-F458E1C39C99}">
      <dgm:prSet/>
      <dgm:spPr/>
      <dgm:t>
        <a:bodyPr/>
        <a:lstStyle/>
        <a:p>
          <a:endParaRPr lang="en-GB"/>
        </a:p>
      </dgm:t>
    </dgm:pt>
    <dgm:pt modelId="{C0E3D487-0FC2-4553-9191-6D307F9974E3}" type="pres">
      <dgm:prSet presAssocID="{1A203146-74F6-476A-8572-0B30968B8EB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06438DF-2A46-40FD-A6CA-5C09002017D2}" type="pres">
      <dgm:prSet presAssocID="{50BCF419-AC37-487C-A066-D6E606134409}" presName="compNode" presStyleCnt="0"/>
      <dgm:spPr/>
    </dgm:pt>
    <dgm:pt modelId="{E954307E-27FB-4DDA-BE2E-BFAACE7DE896}" type="pres">
      <dgm:prSet presAssocID="{50BCF419-AC37-487C-A066-D6E606134409}" presName="aNode" presStyleLbl="bgShp" presStyleIdx="0" presStyleCnt="2"/>
      <dgm:spPr/>
      <dgm:t>
        <a:bodyPr/>
        <a:lstStyle/>
        <a:p>
          <a:endParaRPr lang="it-IT"/>
        </a:p>
      </dgm:t>
    </dgm:pt>
    <dgm:pt modelId="{022FCADE-93C2-4321-AEC0-B0E75BEF0F77}" type="pres">
      <dgm:prSet presAssocID="{50BCF419-AC37-487C-A066-D6E606134409}" presName="textNode" presStyleLbl="bgShp" presStyleIdx="0" presStyleCnt="2"/>
      <dgm:spPr/>
      <dgm:t>
        <a:bodyPr/>
        <a:lstStyle/>
        <a:p>
          <a:endParaRPr lang="it-IT"/>
        </a:p>
      </dgm:t>
    </dgm:pt>
    <dgm:pt modelId="{C34B7548-5E42-43F9-90CB-ED473C27F35F}" type="pres">
      <dgm:prSet presAssocID="{50BCF419-AC37-487C-A066-D6E606134409}" presName="compChildNode" presStyleCnt="0"/>
      <dgm:spPr/>
    </dgm:pt>
    <dgm:pt modelId="{DF1A847E-C246-433E-BD22-CC4BCE561289}" type="pres">
      <dgm:prSet presAssocID="{50BCF419-AC37-487C-A066-D6E606134409}" presName="theInnerList" presStyleCnt="0"/>
      <dgm:spPr/>
    </dgm:pt>
    <dgm:pt modelId="{42745141-9AB2-4180-A0EB-2B4440F125E6}" type="pres">
      <dgm:prSet presAssocID="{624A46C9-82DA-4322-9D01-E2877825624F}" presName="childNode" presStyleLbl="node1" presStyleIdx="0" presStyleCnt="2" custScaleX="120315" custScaleY="59391" custLinFactNeighborX="782" custLinFactNeighborY="129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EC15C3-6890-4682-BE6A-F42059639BB0}" type="pres">
      <dgm:prSet presAssocID="{50BCF419-AC37-487C-A066-D6E606134409}" presName="aSpace" presStyleCnt="0"/>
      <dgm:spPr/>
    </dgm:pt>
    <dgm:pt modelId="{2D7F933E-C655-4A94-AAC6-8032B8E3213D}" type="pres">
      <dgm:prSet presAssocID="{F602B58C-AD80-4A7C-A294-63C9C31A97C1}" presName="compNode" presStyleCnt="0"/>
      <dgm:spPr/>
    </dgm:pt>
    <dgm:pt modelId="{D93B1E0F-6B93-4939-80DB-1BF3CF679E1E}" type="pres">
      <dgm:prSet presAssocID="{F602B58C-AD80-4A7C-A294-63C9C31A97C1}" presName="aNode" presStyleLbl="bgShp" presStyleIdx="1" presStyleCnt="2" custLinFactNeighborX="5319" custLinFactNeighborY="289"/>
      <dgm:spPr/>
      <dgm:t>
        <a:bodyPr/>
        <a:lstStyle/>
        <a:p>
          <a:endParaRPr lang="it-IT"/>
        </a:p>
      </dgm:t>
    </dgm:pt>
    <dgm:pt modelId="{57BBDA3B-8194-4F86-A0B6-2C46BA6E1E97}" type="pres">
      <dgm:prSet presAssocID="{F602B58C-AD80-4A7C-A294-63C9C31A97C1}" presName="textNode" presStyleLbl="bgShp" presStyleIdx="1" presStyleCnt="2"/>
      <dgm:spPr/>
      <dgm:t>
        <a:bodyPr/>
        <a:lstStyle/>
        <a:p>
          <a:endParaRPr lang="it-IT"/>
        </a:p>
      </dgm:t>
    </dgm:pt>
    <dgm:pt modelId="{753AB002-1A18-4166-9877-F0ABA8C37ECB}" type="pres">
      <dgm:prSet presAssocID="{F602B58C-AD80-4A7C-A294-63C9C31A97C1}" presName="compChildNode" presStyleCnt="0"/>
      <dgm:spPr/>
    </dgm:pt>
    <dgm:pt modelId="{E61E2A41-AB72-45FA-B51A-B4FFFC388965}" type="pres">
      <dgm:prSet presAssocID="{F602B58C-AD80-4A7C-A294-63C9C31A97C1}" presName="theInnerList" presStyleCnt="0"/>
      <dgm:spPr/>
    </dgm:pt>
    <dgm:pt modelId="{CA7CD6A5-DFF0-4BDF-9460-ECD00D34F264}" type="pres">
      <dgm:prSet presAssocID="{76FC7D17-96A8-413B-BB91-F7B14E9D6310}" presName="childNode" presStyleLbl="node1" presStyleIdx="1" presStyleCnt="2" custScaleX="119887" custScaleY="49156" custLinFactNeighborX="-736" custLinFactNeighborY="128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0E5A0D-CC24-4D1A-91C5-F458E1C39C99}" srcId="{F602B58C-AD80-4A7C-A294-63C9C31A97C1}" destId="{76FC7D17-96A8-413B-BB91-F7B14E9D6310}" srcOrd="0" destOrd="0" parTransId="{1BB98A23-BBF0-4C7E-9C35-39C35B7E997D}" sibTransId="{390F8F7E-C3C5-4B03-82B2-D21489C25AD8}"/>
    <dgm:cxn modelId="{2972B644-7E18-4C20-82D6-17712FAE9E1E}" type="presOf" srcId="{624A46C9-82DA-4322-9D01-E2877825624F}" destId="{42745141-9AB2-4180-A0EB-2B4440F125E6}" srcOrd="0" destOrd="0" presId="urn:microsoft.com/office/officeart/2005/8/layout/lProcess2"/>
    <dgm:cxn modelId="{63A67D28-99EE-4AE8-9D2D-5AA36FC5B1A5}" type="presOf" srcId="{1A203146-74F6-476A-8572-0B30968B8EB6}" destId="{C0E3D487-0FC2-4553-9191-6D307F9974E3}" srcOrd="0" destOrd="0" presId="urn:microsoft.com/office/officeart/2005/8/layout/lProcess2"/>
    <dgm:cxn modelId="{2614D4E3-20B2-4B17-A269-43E5C65D98EC}" srcId="{50BCF419-AC37-487C-A066-D6E606134409}" destId="{624A46C9-82DA-4322-9D01-E2877825624F}" srcOrd="0" destOrd="0" parTransId="{040C8BD3-5AB7-4EC0-A3AD-15CABDC3661F}" sibTransId="{45EAC288-BA40-45C3-B510-CF64C3F175A3}"/>
    <dgm:cxn modelId="{8D8FCEA1-4C03-4F96-8C8B-1B5E2E15F37B}" type="presOf" srcId="{76FC7D17-96A8-413B-BB91-F7B14E9D6310}" destId="{CA7CD6A5-DFF0-4BDF-9460-ECD00D34F264}" srcOrd="0" destOrd="0" presId="urn:microsoft.com/office/officeart/2005/8/layout/lProcess2"/>
    <dgm:cxn modelId="{57321BDA-A91B-431C-9C2E-1B94D112F951}" type="presOf" srcId="{F602B58C-AD80-4A7C-A294-63C9C31A97C1}" destId="{D93B1E0F-6B93-4939-80DB-1BF3CF679E1E}" srcOrd="0" destOrd="0" presId="urn:microsoft.com/office/officeart/2005/8/layout/lProcess2"/>
    <dgm:cxn modelId="{245D89D0-B694-4EB9-B27C-BF4A8DC6024D}" srcId="{1A203146-74F6-476A-8572-0B30968B8EB6}" destId="{50BCF419-AC37-487C-A066-D6E606134409}" srcOrd="0" destOrd="0" parTransId="{F30648C7-0762-4359-A413-2076BCAA8FA4}" sibTransId="{A6C3A7A6-7FC2-4343-BEED-19BB430A3918}"/>
    <dgm:cxn modelId="{86F8729C-78CA-40E8-BE49-FA04C3C21ED7}" type="presOf" srcId="{F602B58C-AD80-4A7C-A294-63C9C31A97C1}" destId="{57BBDA3B-8194-4F86-A0B6-2C46BA6E1E97}" srcOrd="1" destOrd="0" presId="urn:microsoft.com/office/officeart/2005/8/layout/lProcess2"/>
    <dgm:cxn modelId="{3E787944-7AA6-45E7-9902-6E1285BAE8D7}" type="presOf" srcId="{50BCF419-AC37-487C-A066-D6E606134409}" destId="{E954307E-27FB-4DDA-BE2E-BFAACE7DE896}" srcOrd="0" destOrd="0" presId="urn:microsoft.com/office/officeart/2005/8/layout/lProcess2"/>
    <dgm:cxn modelId="{B7B33416-ABC8-48F9-97C6-ADFA191CD595}" srcId="{1A203146-74F6-476A-8572-0B30968B8EB6}" destId="{F602B58C-AD80-4A7C-A294-63C9C31A97C1}" srcOrd="1" destOrd="0" parTransId="{7A35158A-5833-4E3D-AEF7-6C518111B4B5}" sibTransId="{2263A59C-8858-434D-9CDC-902CEF76FC06}"/>
    <dgm:cxn modelId="{699CE876-4EC4-4CB9-BEEB-5045320DE6C1}" type="presOf" srcId="{50BCF419-AC37-487C-A066-D6E606134409}" destId="{022FCADE-93C2-4321-AEC0-B0E75BEF0F77}" srcOrd="1" destOrd="0" presId="urn:microsoft.com/office/officeart/2005/8/layout/lProcess2"/>
    <dgm:cxn modelId="{099AC78A-588B-4DE3-B855-C32AB4C69F1C}" type="presParOf" srcId="{C0E3D487-0FC2-4553-9191-6D307F9974E3}" destId="{C06438DF-2A46-40FD-A6CA-5C09002017D2}" srcOrd="0" destOrd="0" presId="urn:microsoft.com/office/officeart/2005/8/layout/lProcess2"/>
    <dgm:cxn modelId="{38711D00-1642-4B08-BD5C-405203F601C4}" type="presParOf" srcId="{C06438DF-2A46-40FD-A6CA-5C09002017D2}" destId="{E954307E-27FB-4DDA-BE2E-BFAACE7DE896}" srcOrd="0" destOrd="0" presId="urn:microsoft.com/office/officeart/2005/8/layout/lProcess2"/>
    <dgm:cxn modelId="{30161EB5-524E-4386-BFBF-13167599B59B}" type="presParOf" srcId="{C06438DF-2A46-40FD-A6CA-5C09002017D2}" destId="{022FCADE-93C2-4321-AEC0-B0E75BEF0F77}" srcOrd="1" destOrd="0" presId="urn:microsoft.com/office/officeart/2005/8/layout/lProcess2"/>
    <dgm:cxn modelId="{94F800FE-39AD-463C-BCF5-46C508E61CB9}" type="presParOf" srcId="{C06438DF-2A46-40FD-A6CA-5C09002017D2}" destId="{C34B7548-5E42-43F9-90CB-ED473C27F35F}" srcOrd="2" destOrd="0" presId="urn:microsoft.com/office/officeart/2005/8/layout/lProcess2"/>
    <dgm:cxn modelId="{4C595233-B615-473F-B306-7579B49CC474}" type="presParOf" srcId="{C34B7548-5E42-43F9-90CB-ED473C27F35F}" destId="{DF1A847E-C246-433E-BD22-CC4BCE561289}" srcOrd="0" destOrd="0" presId="urn:microsoft.com/office/officeart/2005/8/layout/lProcess2"/>
    <dgm:cxn modelId="{448DBAA4-A742-4A40-994E-B3CACE3DC316}" type="presParOf" srcId="{DF1A847E-C246-433E-BD22-CC4BCE561289}" destId="{42745141-9AB2-4180-A0EB-2B4440F125E6}" srcOrd="0" destOrd="0" presId="urn:microsoft.com/office/officeart/2005/8/layout/lProcess2"/>
    <dgm:cxn modelId="{F265E22C-089B-4315-89A1-C16325360EE1}" type="presParOf" srcId="{C0E3D487-0FC2-4553-9191-6D307F9974E3}" destId="{55EC15C3-6890-4682-BE6A-F42059639BB0}" srcOrd="1" destOrd="0" presId="urn:microsoft.com/office/officeart/2005/8/layout/lProcess2"/>
    <dgm:cxn modelId="{5BF9BDD0-ED44-477F-AA81-A4087426B1BC}" type="presParOf" srcId="{C0E3D487-0FC2-4553-9191-6D307F9974E3}" destId="{2D7F933E-C655-4A94-AAC6-8032B8E3213D}" srcOrd="2" destOrd="0" presId="urn:microsoft.com/office/officeart/2005/8/layout/lProcess2"/>
    <dgm:cxn modelId="{E4F279F7-52AA-46E6-99EF-351920455D5C}" type="presParOf" srcId="{2D7F933E-C655-4A94-AAC6-8032B8E3213D}" destId="{D93B1E0F-6B93-4939-80DB-1BF3CF679E1E}" srcOrd="0" destOrd="0" presId="urn:microsoft.com/office/officeart/2005/8/layout/lProcess2"/>
    <dgm:cxn modelId="{CAF7C54D-EBD7-460F-8DFF-92F333EA6C25}" type="presParOf" srcId="{2D7F933E-C655-4A94-AAC6-8032B8E3213D}" destId="{57BBDA3B-8194-4F86-A0B6-2C46BA6E1E97}" srcOrd="1" destOrd="0" presId="urn:microsoft.com/office/officeart/2005/8/layout/lProcess2"/>
    <dgm:cxn modelId="{2769A2A9-096C-43F4-ACA5-2F7CC9E3C4C3}" type="presParOf" srcId="{2D7F933E-C655-4A94-AAC6-8032B8E3213D}" destId="{753AB002-1A18-4166-9877-F0ABA8C37ECB}" srcOrd="2" destOrd="0" presId="urn:microsoft.com/office/officeart/2005/8/layout/lProcess2"/>
    <dgm:cxn modelId="{740E013E-E995-485C-8CAA-63630872B1E7}" type="presParOf" srcId="{753AB002-1A18-4166-9877-F0ABA8C37ECB}" destId="{E61E2A41-AB72-45FA-B51A-B4FFFC388965}" srcOrd="0" destOrd="0" presId="urn:microsoft.com/office/officeart/2005/8/layout/lProcess2"/>
    <dgm:cxn modelId="{799814FE-1C0A-46DB-916A-BD9C8490C4BE}" type="presParOf" srcId="{E61E2A41-AB72-45FA-B51A-B4FFFC388965}" destId="{CA7CD6A5-DFF0-4BDF-9460-ECD00D34F26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6AF10-1F69-41E9-9BFC-36A8E7CCF762}" type="doc">
      <dgm:prSet loTypeId="urn:microsoft.com/office/officeart/2005/8/layout/hList7" loCatId="list" qsTypeId="urn:microsoft.com/office/officeart/2005/8/quickstyle/simple5" qsCatId="simple" csTypeId="urn:microsoft.com/office/officeart/2005/8/colors/colorful3" csCatId="colorful" phldr="1"/>
      <dgm:spPr/>
    </dgm:pt>
    <dgm:pt modelId="{8A04FE12-A5E3-42B9-9778-E34B5685282D}">
      <dgm:prSet phldrT="[Testo]" custT="1"/>
      <dgm:spPr/>
      <dgm:t>
        <a:bodyPr/>
        <a:lstStyle/>
        <a:p>
          <a:pPr>
            <a:spcAft>
              <a:spcPts val="0"/>
            </a:spcAft>
          </a:pPr>
          <a:r>
            <a:rPr lang="it-IT" sz="2400" dirty="0"/>
            <a:t>IO</a:t>
          </a:r>
        </a:p>
        <a:p>
          <a:pPr>
            <a:spcAft>
              <a:spcPct val="35000"/>
            </a:spcAft>
          </a:pP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(freq. = 178; % = 2,6) </a:t>
          </a:r>
        </a:p>
      </dgm:t>
    </dgm:pt>
    <dgm:pt modelId="{3D81542A-4D7F-41D2-AEB5-E13068D38C74}" type="parTrans" cxnId="{7F517147-69B9-42D3-BE90-0F41DC9ADADF}">
      <dgm:prSet/>
      <dgm:spPr/>
      <dgm:t>
        <a:bodyPr/>
        <a:lstStyle/>
        <a:p>
          <a:endParaRPr lang="en-GB"/>
        </a:p>
      </dgm:t>
    </dgm:pt>
    <dgm:pt modelId="{288E5A87-B21B-4C63-8583-903EE1ACD120}" type="sibTrans" cxnId="{7F517147-69B9-42D3-BE90-0F41DC9ADADF}">
      <dgm:prSet/>
      <dgm:spPr/>
      <dgm:t>
        <a:bodyPr/>
        <a:lstStyle/>
        <a:p>
          <a:endParaRPr lang="en-GB"/>
        </a:p>
      </dgm:t>
    </dgm:pt>
    <dgm:pt modelId="{D5C44CC6-4B15-4118-9EEE-F7DF32CFB2D0}">
      <dgm:prSet phldrT="[Testo]" custT="1"/>
      <dgm:spPr/>
      <dgm:t>
        <a:bodyPr/>
        <a:lstStyle/>
        <a:p>
          <a:pPr>
            <a:spcAft>
              <a:spcPts val="0"/>
            </a:spcAft>
          </a:pPr>
          <a:r>
            <a:rPr lang="it-IT" sz="2400" dirty="0"/>
            <a:t>COSA</a:t>
          </a:r>
        </a:p>
        <a:p>
          <a:pPr>
            <a:spcAft>
              <a:spcPct val="35000"/>
            </a:spcAft>
          </a:pPr>
          <a:r>
            <a:rPr lang="en-GB" sz="1800" dirty="0">
              <a:latin typeface="Calibri" panose="020F0502020204030204" pitchFamily="34" charset="0"/>
              <a:cs typeface="Calibri" panose="020F0502020204030204" pitchFamily="34" charset="0"/>
            </a:rPr>
            <a:t>(freq. = 60; % = 0,70)</a:t>
          </a:r>
        </a:p>
      </dgm:t>
    </dgm:pt>
    <dgm:pt modelId="{A47B065E-C040-4D0F-B4E8-1FC6E2D5D4D0}" type="parTrans" cxnId="{E1B3E698-B229-4FA7-812C-6BA73A5F79F2}">
      <dgm:prSet/>
      <dgm:spPr/>
      <dgm:t>
        <a:bodyPr/>
        <a:lstStyle/>
        <a:p>
          <a:endParaRPr lang="en-GB"/>
        </a:p>
      </dgm:t>
    </dgm:pt>
    <dgm:pt modelId="{C436C2D1-5893-4BC5-A393-FD6EF6B726AE}" type="sibTrans" cxnId="{E1B3E698-B229-4FA7-812C-6BA73A5F79F2}">
      <dgm:prSet/>
      <dgm:spPr/>
      <dgm:t>
        <a:bodyPr/>
        <a:lstStyle/>
        <a:p>
          <a:endParaRPr lang="en-GB"/>
        </a:p>
      </dgm:t>
    </dgm:pt>
    <dgm:pt modelId="{5BE59B93-E289-43B5-A99F-F4A4330DDBB9}">
      <dgm:prSet phldrT="[Testo]" custT="1"/>
      <dgm:spPr/>
      <dgm:t>
        <a:bodyPr/>
        <a:lstStyle/>
        <a:p>
          <a:pPr>
            <a:spcAft>
              <a:spcPts val="0"/>
            </a:spcAft>
          </a:pPr>
          <a:r>
            <a:rPr lang="it-IT" sz="2400" dirty="0"/>
            <a:t>MEDICO</a:t>
          </a:r>
        </a:p>
        <a:p>
          <a:pPr>
            <a:spcAft>
              <a:spcPct val="35000"/>
            </a:spcAft>
          </a:pPr>
          <a:r>
            <a:rPr lang="en-GB" sz="1700" dirty="0">
              <a:latin typeface="Calibri" panose="020F0502020204030204" pitchFamily="34" charset="0"/>
              <a:cs typeface="Calibri" panose="020F0502020204030204" pitchFamily="34" charset="0"/>
            </a:rPr>
            <a:t>(freq. = 29; % = 0,34)</a:t>
          </a:r>
        </a:p>
      </dgm:t>
    </dgm:pt>
    <dgm:pt modelId="{F96D1787-F206-4BC1-ABDB-74BF588988D9}" type="parTrans" cxnId="{A6414FA2-76B5-46AF-BCA2-3FFE278CE049}">
      <dgm:prSet/>
      <dgm:spPr/>
      <dgm:t>
        <a:bodyPr/>
        <a:lstStyle/>
        <a:p>
          <a:endParaRPr lang="en-GB"/>
        </a:p>
      </dgm:t>
    </dgm:pt>
    <dgm:pt modelId="{42D478CA-D42F-4D6D-9C2B-60023A5EAE70}" type="sibTrans" cxnId="{A6414FA2-76B5-46AF-BCA2-3FFE278CE049}">
      <dgm:prSet/>
      <dgm:spPr/>
      <dgm:t>
        <a:bodyPr/>
        <a:lstStyle/>
        <a:p>
          <a:endParaRPr lang="en-GB"/>
        </a:p>
      </dgm:t>
    </dgm:pt>
    <dgm:pt modelId="{976C4B43-A5DF-4723-B9E9-7AAE69B0FB47}" type="pres">
      <dgm:prSet presAssocID="{7B86AF10-1F69-41E9-9BFC-36A8E7CCF762}" presName="Name0" presStyleCnt="0">
        <dgm:presLayoutVars>
          <dgm:dir/>
          <dgm:resizeHandles val="exact"/>
        </dgm:presLayoutVars>
      </dgm:prSet>
      <dgm:spPr/>
    </dgm:pt>
    <dgm:pt modelId="{6DFE2FF4-5611-44E3-B765-83E12C83AE9D}" type="pres">
      <dgm:prSet presAssocID="{7B86AF10-1F69-41E9-9BFC-36A8E7CCF762}" presName="fgShape" presStyleLbl="fgShp" presStyleIdx="0" presStyleCnt="1"/>
      <dgm:spPr/>
    </dgm:pt>
    <dgm:pt modelId="{38BE28D4-741D-44EC-BA63-504BB8E7AEFC}" type="pres">
      <dgm:prSet presAssocID="{7B86AF10-1F69-41E9-9BFC-36A8E7CCF762}" presName="linComp" presStyleCnt="0"/>
      <dgm:spPr/>
    </dgm:pt>
    <dgm:pt modelId="{AF3F8AE1-B669-4D24-8E2F-E3CE00FC9DAC}" type="pres">
      <dgm:prSet presAssocID="{8A04FE12-A5E3-42B9-9778-E34B5685282D}" presName="compNode" presStyleCnt="0"/>
      <dgm:spPr/>
    </dgm:pt>
    <dgm:pt modelId="{CE19F4A3-74CB-46C9-B94D-9D8179A6CF01}" type="pres">
      <dgm:prSet presAssocID="{8A04FE12-A5E3-42B9-9778-E34B5685282D}" presName="bkgdShape" presStyleLbl="node1" presStyleIdx="0" presStyleCnt="3"/>
      <dgm:spPr/>
      <dgm:t>
        <a:bodyPr/>
        <a:lstStyle/>
        <a:p>
          <a:endParaRPr lang="it-IT"/>
        </a:p>
      </dgm:t>
    </dgm:pt>
    <dgm:pt modelId="{1C3BCAF4-DB98-40B7-89E6-3F43B6ADA08D}" type="pres">
      <dgm:prSet presAssocID="{8A04FE12-A5E3-42B9-9778-E34B5685282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4D3825B-A73E-4B84-B3D3-485DA64E75C7}" type="pres">
      <dgm:prSet presAssocID="{8A04FE12-A5E3-42B9-9778-E34B5685282D}" presName="invisiNode" presStyleLbl="node1" presStyleIdx="0" presStyleCnt="3"/>
      <dgm:spPr/>
    </dgm:pt>
    <dgm:pt modelId="{30A25938-E2C0-4428-BD83-A98E85D225F1}" type="pres">
      <dgm:prSet presAssocID="{8A04FE12-A5E3-42B9-9778-E34B5685282D}" presName="imagNode" presStyleLbl="fgImgPlace1" presStyleIdx="0" presStyleCnt="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bblico target"/>
        </a:ext>
      </dgm:extLst>
    </dgm:pt>
    <dgm:pt modelId="{06AB0CBA-6D25-4E57-89F3-273C9BE3E201}" type="pres">
      <dgm:prSet presAssocID="{288E5A87-B21B-4C63-8583-903EE1ACD120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7B09A39-5A1C-495A-8B8E-F61FE68590EC}" type="pres">
      <dgm:prSet presAssocID="{D5C44CC6-4B15-4118-9EEE-F7DF32CFB2D0}" presName="compNode" presStyleCnt="0"/>
      <dgm:spPr/>
    </dgm:pt>
    <dgm:pt modelId="{9E3DB755-29A3-4ED2-9B0E-7291F6AEC778}" type="pres">
      <dgm:prSet presAssocID="{D5C44CC6-4B15-4118-9EEE-F7DF32CFB2D0}" presName="bkgdShape" presStyleLbl="node1" presStyleIdx="1" presStyleCnt="3"/>
      <dgm:spPr/>
      <dgm:t>
        <a:bodyPr/>
        <a:lstStyle/>
        <a:p>
          <a:endParaRPr lang="it-IT"/>
        </a:p>
      </dgm:t>
    </dgm:pt>
    <dgm:pt modelId="{A249AF60-3527-4021-97D6-5C5B73D567F7}" type="pres">
      <dgm:prSet presAssocID="{D5C44CC6-4B15-4118-9EEE-F7DF32CFB2D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7567AE-4FC3-478B-AD37-E2A8AAD39B7D}" type="pres">
      <dgm:prSet presAssocID="{D5C44CC6-4B15-4118-9EEE-F7DF32CFB2D0}" presName="invisiNode" presStyleLbl="node1" presStyleIdx="1" presStyleCnt="3"/>
      <dgm:spPr/>
    </dgm:pt>
    <dgm:pt modelId="{8011BB7E-DCD0-499D-B599-DCEF55BFC347}" type="pres">
      <dgm:prSet presAssocID="{D5C44CC6-4B15-4118-9EEE-F7DF32CFB2D0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032665D9-85AF-4A93-85A4-35C34417A5E8}" type="pres">
      <dgm:prSet presAssocID="{C436C2D1-5893-4BC5-A393-FD6EF6B726A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BD52FC37-D72B-4360-8D15-A137F89282F7}" type="pres">
      <dgm:prSet presAssocID="{5BE59B93-E289-43B5-A99F-F4A4330DDBB9}" presName="compNode" presStyleCnt="0"/>
      <dgm:spPr/>
    </dgm:pt>
    <dgm:pt modelId="{9B0E763E-64D9-4D3B-9CE6-550B0A1CD966}" type="pres">
      <dgm:prSet presAssocID="{5BE59B93-E289-43B5-A99F-F4A4330DDBB9}" presName="bkgdShape" presStyleLbl="node1" presStyleIdx="2" presStyleCnt="3"/>
      <dgm:spPr/>
      <dgm:t>
        <a:bodyPr/>
        <a:lstStyle/>
        <a:p>
          <a:endParaRPr lang="it-IT"/>
        </a:p>
      </dgm:t>
    </dgm:pt>
    <dgm:pt modelId="{ABE4C9C8-CC2A-4A4D-9F74-DB80B6167042}" type="pres">
      <dgm:prSet presAssocID="{5BE59B93-E289-43B5-A99F-F4A4330DDBB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D35F5A-DC2F-4205-A4D6-CA74DAB4D032}" type="pres">
      <dgm:prSet presAssocID="{5BE59B93-E289-43B5-A99F-F4A4330DDBB9}" presName="invisiNode" presStyleLbl="node1" presStyleIdx="2" presStyleCnt="3"/>
      <dgm:spPr/>
    </dgm:pt>
    <dgm:pt modelId="{2ADC61D8-D2D7-4660-BEC0-4230A4D4B054}" type="pres">
      <dgm:prSet presAssocID="{5BE59B93-E289-43B5-A99F-F4A4330DDBB9}" presName="imagNode" presStyleLbl="fgImgPlac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</dgm:ptLst>
  <dgm:cxnLst>
    <dgm:cxn modelId="{7F517147-69B9-42D3-BE90-0F41DC9ADADF}" srcId="{7B86AF10-1F69-41E9-9BFC-36A8E7CCF762}" destId="{8A04FE12-A5E3-42B9-9778-E34B5685282D}" srcOrd="0" destOrd="0" parTransId="{3D81542A-4D7F-41D2-AEB5-E13068D38C74}" sibTransId="{288E5A87-B21B-4C63-8583-903EE1ACD120}"/>
    <dgm:cxn modelId="{95E26336-F5A2-456A-B4D8-726C5C09B96A}" type="presOf" srcId="{288E5A87-B21B-4C63-8583-903EE1ACD120}" destId="{06AB0CBA-6D25-4E57-89F3-273C9BE3E201}" srcOrd="0" destOrd="0" presId="urn:microsoft.com/office/officeart/2005/8/layout/hList7"/>
    <dgm:cxn modelId="{E5D2FA99-BF31-4B7D-A7EC-1825ABF5778A}" type="presOf" srcId="{D5C44CC6-4B15-4118-9EEE-F7DF32CFB2D0}" destId="{A249AF60-3527-4021-97D6-5C5B73D567F7}" srcOrd="1" destOrd="0" presId="urn:microsoft.com/office/officeart/2005/8/layout/hList7"/>
    <dgm:cxn modelId="{E1B3E698-B229-4FA7-812C-6BA73A5F79F2}" srcId="{7B86AF10-1F69-41E9-9BFC-36A8E7CCF762}" destId="{D5C44CC6-4B15-4118-9EEE-F7DF32CFB2D0}" srcOrd="1" destOrd="0" parTransId="{A47B065E-C040-4D0F-B4E8-1FC6E2D5D4D0}" sibTransId="{C436C2D1-5893-4BC5-A393-FD6EF6B726AE}"/>
    <dgm:cxn modelId="{A7ADAB78-CE54-421F-8015-C4237F5C704E}" type="presOf" srcId="{8A04FE12-A5E3-42B9-9778-E34B5685282D}" destId="{CE19F4A3-74CB-46C9-B94D-9D8179A6CF01}" srcOrd="0" destOrd="0" presId="urn:microsoft.com/office/officeart/2005/8/layout/hList7"/>
    <dgm:cxn modelId="{A6414FA2-76B5-46AF-BCA2-3FFE278CE049}" srcId="{7B86AF10-1F69-41E9-9BFC-36A8E7CCF762}" destId="{5BE59B93-E289-43B5-A99F-F4A4330DDBB9}" srcOrd="2" destOrd="0" parTransId="{F96D1787-F206-4BC1-ABDB-74BF588988D9}" sibTransId="{42D478CA-D42F-4D6D-9C2B-60023A5EAE70}"/>
    <dgm:cxn modelId="{F29201E8-69E5-400D-92ED-B575CB1F5659}" type="presOf" srcId="{5BE59B93-E289-43B5-A99F-F4A4330DDBB9}" destId="{9B0E763E-64D9-4D3B-9CE6-550B0A1CD966}" srcOrd="0" destOrd="0" presId="urn:microsoft.com/office/officeart/2005/8/layout/hList7"/>
    <dgm:cxn modelId="{3F059B32-DDD4-4605-A117-2D89A50D5EC4}" type="presOf" srcId="{5BE59B93-E289-43B5-A99F-F4A4330DDBB9}" destId="{ABE4C9C8-CC2A-4A4D-9F74-DB80B6167042}" srcOrd="1" destOrd="0" presId="urn:microsoft.com/office/officeart/2005/8/layout/hList7"/>
    <dgm:cxn modelId="{ECCEE6DC-EDF1-49CC-8FFC-EC768462E985}" type="presOf" srcId="{7B86AF10-1F69-41E9-9BFC-36A8E7CCF762}" destId="{976C4B43-A5DF-4723-B9E9-7AAE69B0FB47}" srcOrd="0" destOrd="0" presId="urn:microsoft.com/office/officeart/2005/8/layout/hList7"/>
    <dgm:cxn modelId="{4E1209FA-65FE-4BA5-BC8A-3A77B56A8F30}" type="presOf" srcId="{D5C44CC6-4B15-4118-9EEE-F7DF32CFB2D0}" destId="{9E3DB755-29A3-4ED2-9B0E-7291F6AEC778}" srcOrd="0" destOrd="0" presId="urn:microsoft.com/office/officeart/2005/8/layout/hList7"/>
    <dgm:cxn modelId="{F8868561-04D4-4F1D-A7BF-D3471CFED6AE}" type="presOf" srcId="{C436C2D1-5893-4BC5-A393-FD6EF6B726AE}" destId="{032665D9-85AF-4A93-85A4-35C34417A5E8}" srcOrd="0" destOrd="0" presId="urn:microsoft.com/office/officeart/2005/8/layout/hList7"/>
    <dgm:cxn modelId="{4C54847D-E545-4B60-BBEC-FD00953323C7}" type="presOf" srcId="{8A04FE12-A5E3-42B9-9778-E34B5685282D}" destId="{1C3BCAF4-DB98-40B7-89E6-3F43B6ADA08D}" srcOrd="1" destOrd="0" presId="urn:microsoft.com/office/officeart/2005/8/layout/hList7"/>
    <dgm:cxn modelId="{E30F80A8-8823-46E2-BCAA-1A1739E30A13}" type="presParOf" srcId="{976C4B43-A5DF-4723-B9E9-7AAE69B0FB47}" destId="{6DFE2FF4-5611-44E3-B765-83E12C83AE9D}" srcOrd="0" destOrd="0" presId="urn:microsoft.com/office/officeart/2005/8/layout/hList7"/>
    <dgm:cxn modelId="{AE99DA5C-0377-4C1E-BDE4-6E926C9402C4}" type="presParOf" srcId="{976C4B43-A5DF-4723-B9E9-7AAE69B0FB47}" destId="{38BE28D4-741D-44EC-BA63-504BB8E7AEFC}" srcOrd="1" destOrd="0" presId="urn:microsoft.com/office/officeart/2005/8/layout/hList7"/>
    <dgm:cxn modelId="{848C2E5D-BA12-477A-9AEE-EDD30C6084F3}" type="presParOf" srcId="{38BE28D4-741D-44EC-BA63-504BB8E7AEFC}" destId="{AF3F8AE1-B669-4D24-8E2F-E3CE00FC9DAC}" srcOrd="0" destOrd="0" presId="urn:microsoft.com/office/officeart/2005/8/layout/hList7"/>
    <dgm:cxn modelId="{A16DA610-B8E8-47C2-A0C5-B347AD39E48A}" type="presParOf" srcId="{AF3F8AE1-B669-4D24-8E2F-E3CE00FC9DAC}" destId="{CE19F4A3-74CB-46C9-B94D-9D8179A6CF01}" srcOrd="0" destOrd="0" presId="urn:microsoft.com/office/officeart/2005/8/layout/hList7"/>
    <dgm:cxn modelId="{FA12336A-B85C-4D24-A245-167F81CF823F}" type="presParOf" srcId="{AF3F8AE1-B669-4D24-8E2F-E3CE00FC9DAC}" destId="{1C3BCAF4-DB98-40B7-89E6-3F43B6ADA08D}" srcOrd="1" destOrd="0" presId="urn:microsoft.com/office/officeart/2005/8/layout/hList7"/>
    <dgm:cxn modelId="{51B5B937-144D-4D91-B3A2-43A71744C35C}" type="presParOf" srcId="{AF3F8AE1-B669-4D24-8E2F-E3CE00FC9DAC}" destId="{C4D3825B-A73E-4B84-B3D3-485DA64E75C7}" srcOrd="2" destOrd="0" presId="urn:microsoft.com/office/officeart/2005/8/layout/hList7"/>
    <dgm:cxn modelId="{83A795FF-AB1D-49A4-A12F-A9AC09C541A9}" type="presParOf" srcId="{AF3F8AE1-B669-4D24-8E2F-E3CE00FC9DAC}" destId="{30A25938-E2C0-4428-BD83-A98E85D225F1}" srcOrd="3" destOrd="0" presId="urn:microsoft.com/office/officeart/2005/8/layout/hList7"/>
    <dgm:cxn modelId="{9A06E0A5-DA7C-492B-816D-1D04C586D8BD}" type="presParOf" srcId="{38BE28D4-741D-44EC-BA63-504BB8E7AEFC}" destId="{06AB0CBA-6D25-4E57-89F3-273C9BE3E201}" srcOrd="1" destOrd="0" presId="urn:microsoft.com/office/officeart/2005/8/layout/hList7"/>
    <dgm:cxn modelId="{7210B010-0B59-4286-AA75-F477DEBEA4C3}" type="presParOf" srcId="{38BE28D4-741D-44EC-BA63-504BB8E7AEFC}" destId="{17B09A39-5A1C-495A-8B8E-F61FE68590EC}" srcOrd="2" destOrd="0" presId="urn:microsoft.com/office/officeart/2005/8/layout/hList7"/>
    <dgm:cxn modelId="{59E406BD-04D6-4C00-83A6-D4DB2C3A6B75}" type="presParOf" srcId="{17B09A39-5A1C-495A-8B8E-F61FE68590EC}" destId="{9E3DB755-29A3-4ED2-9B0E-7291F6AEC778}" srcOrd="0" destOrd="0" presId="urn:microsoft.com/office/officeart/2005/8/layout/hList7"/>
    <dgm:cxn modelId="{096898B6-C372-48BB-8554-A9DD94D0B539}" type="presParOf" srcId="{17B09A39-5A1C-495A-8B8E-F61FE68590EC}" destId="{A249AF60-3527-4021-97D6-5C5B73D567F7}" srcOrd="1" destOrd="0" presId="urn:microsoft.com/office/officeart/2005/8/layout/hList7"/>
    <dgm:cxn modelId="{142B4825-BFB2-463B-9D36-66B3F1A318A9}" type="presParOf" srcId="{17B09A39-5A1C-495A-8B8E-F61FE68590EC}" destId="{F17567AE-4FC3-478B-AD37-E2A8AAD39B7D}" srcOrd="2" destOrd="0" presId="urn:microsoft.com/office/officeart/2005/8/layout/hList7"/>
    <dgm:cxn modelId="{2A6D3BB5-9025-430C-BE1B-D60C94EA5AC5}" type="presParOf" srcId="{17B09A39-5A1C-495A-8B8E-F61FE68590EC}" destId="{8011BB7E-DCD0-499D-B599-DCEF55BFC347}" srcOrd="3" destOrd="0" presId="urn:microsoft.com/office/officeart/2005/8/layout/hList7"/>
    <dgm:cxn modelId="{59880369-1BD3-4FD1-8974-F135B2B5D000}" type="presParOf" srcId="{38BE28D4-741D-44EC-BA63-504BB8E7AEFC}" destId="{032665D9-85AF-4A93-85A4-35C34417A5E8}" srcOrd="3" destOrd="0" presId="urn:microsoft.com/office/officeart/2005/8/layout/hList7"/>
    <dgm:cxn modelId="{64B6705A-AA69-4D54-9AD4-3C13734BD565}" type="presParOf" srcId="{38BE28D4-741D-44EC-BA63-504BB8E7AEFC}" destId="{BD52FC37-D72B-4360-8D15-A137F89282F7}" srcOrd="4" destOrd="0" presId="urn:microsoft.com/office/officeart/2005/8/layout/hList7"/>
    <dgm:cxn modelId="{034EE778-6BC3-4D4A-AC1C-C18640C4A474}" type="presParOf" srcId="{BD52FC37-D72B-4360-8D15-A137F89282F7}" destId="{9B0E763E-64D9-4D3B-9CE6-550B0A1CD966}" srcOrd="0" destOrd="0" presId="urn:microsoft.com/office/officeart/2005/8/layout/hList7"/>
    <dgm:cxn modelId="{0ECBCCB4-D81F-437D-BDFB-7B4704A453AB}" type="presParOf" srcId="{BD52FC37-D72B-4360-8D15-A137F89282F7}" destId="{ABE4C9C8-CC2A-4A4D-9F74-DB80B6167042}" srcOrd="1" destOrd="0" presId="urn:microsoft.com/office/officeart/2005/8/layout/hList7"/>
    <dgm:cxn modelId="{E1494473-4EE8-4A6F-B3C5-41D265653B52}" type="presParOf" srcId="{BD52FC37-D72B-4360-8D15-A137F89282F7}" destId="{E0D35F5A-DC2F-4205-A4D6-CA74DAB4D032}" srcOrd="2" destOrd="0" presId="urn:microsoft.com/office/officeart/2005/8/layout/hList7"/>
    <dgm:cxn modelId="{20FF6717-34FE-4E2A-A573-47833C7A4CC3}" type="presParOf" srcId="{BD52FC37-D72B-4360-8D15-A137F89282F7}" destId="{2ADC61D8-D2D7-4660-BEC0-4230A4D4B05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D5473-E231-449E-B82D-10CCF5B2976A}">
      <dsp:nvSpPr>
        <dsp:cNvPr id="0" name=""/>
        <dsp:cNvSpPr/>
      </dsp:nvSpPr>
      <dsp:spPr>
        <a:xfrm>
          <a:off x="0" y="1591294"/>
          <a:ext cx="3887297" cy="2610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4) PRIORITÀ</a:t>
          </a:r>
          <a:endParaRPr lang="en-GB" sz="1800" b="1" kern="1200" dirty="0"/>
        </a:p>
      </dsp:txBody>
      <dsp:txXfrm>
        <a:off x="0" y="1591294"/>
        <a:ext cx="3887297" cy="261065"/>
      </dsp:txXfrm>
    </dsp:sp>
    <dsp:sp modelId="{5D792C92-5031-45A3-B24C-026083332296}">
      <dsp:nvSpPr>
        <dsp:cNvPr id="0" name=""/>
        <dsp:cNvSpPr/>
      </dsp:nvSpPr>
      <dsp:spPr>
        <a:xfrm rot="10800000">
          <a:off x="0" y="1193692"/>
          <a:ext cx="3887297" cy="401518"/>
        </a:xfrm>
        <a:prstGeom prst="upArrowCallout">
          <a:avLst/>
        </a:prstGeom>
        <a:solidFill>
          <a:schemeClr val="accent3">
            <a:hueOff val="1244992"/>
            <a:satOff val="-486"/>
            <a:lumOff val="3823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3) DISCUSSIONE</a:t>
          </a:r>
          <a:endParaRPr lang="en-GB" sz="1800" b="1" kern="1200" dirty="0"/>
        </a:p>
      </dsp:txBody>
      <dsp:txXfrm rot="10800000">
        <a:off x="0" y="1193692"/>
        <a:ext cx="3887297" cy="260894"/>
      </dsp:txXfrm>
    </dsp:sp>
    <dsp:sp modelId="{C66532D6-1DFD-4B2D-A01E-E58FD185AC86}">
      <dsp:nvSpPr>
        <dsp:cNvPr id="0" name=""/>
        <dsp:cNvSpPr/>
      </dsp:nvSpPr>
      <dsp:spPr>
        <a:xfrm rot="10800000">
          <a:off x="0" y="796089"/>
          <a:ext cx="3887297" cy="401518"/>
        </a:xfrm>
        <a:prstGeom prst="upArrowCallout">
          <a:avLst/>
        </a:prstGeom>
        <a:solidFill>
          <a:schemeClr val="accent3">
            <a:hueOff val="2489983"/>
            <a:satOff val="-971"/>
            <a:lumOff val="7647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2) REGISTRAZIONE</a:t>
          </a:r>
          <a:endParaRPr lang="en-GB" sz="1800" b="1" kern="1200" dirty="0"/>
        </a:p>
      </dsp:txBody>
      <dsp:txXfrm rot="10800000">
        <a:off x="0" y="796089"/>
        <a:ext cx="3887297" cy="260894"/>
      </dsp:txXfrm>
    </dsp:sp>
    <dsp:sp modelId="{AB060901-19D2-4234-BBFC-C7BEFC3EB58D}">
      <dsp:nvSpPr>
        <dsp:cNvPr id="0" name=""/>
        <dsp:cNvSpPr/>
      </dsp:nvSpPr>
      <dsp:spPr>
        <a:xfrm rot="10800000">
          <a:off x="0" y="398487"/>
          <a:ext cx="3887297" cy="401518"/>
        </a:xfrm>
        <a:prstGeom prst="upArrowCallout">
          <a:avLst/>
        </a:prstGeom>
        <a:solidFill>
          <a:schemeClr val="accent3">
            <a:hueOff val="3734975"/>
            <a:satOff val="-1457"/>
            <a:lumOff val="1147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1) GENERAZIONE</a:t>
          </a:r>
          <a:endParaRPr lang="en-GB" sz="1800" b="1" kern="1200" dirty="0"/>
        </a:p>
      </dsp:txBody>
      <dsp:txXfrm rot="10800000">
        <a:off x="0" y="398487"/>
        <a:ext cx="3887297" cy="260894"/>
      </dsp:txXfrm>
    </dsp:sp>
    <dsp:sp modelId="{FDEDD879-9A99-44E4-B0DE-3D36B4941E85}">
      <dsp:nvSpPr>
        <dsp:cNvPr id="0" name=""/>
        <dsp:cNvSpPr/>
      </dsp:nvSpPr>
      <dsp:spPr>
        <a:xfrm rot="10800000">
          <a:off x="0" y="885"/>
          <a:ext cx="3887297" cy="401518"/>
        </a:xfrm>
        <a:prstGeom prst="upArrowCallout">
          <a:avLst/>
        </a:prstGeom>
        <a:solidFill>
          <a:schemeClr val="accent3">
            <a:hueOff val="4979966"/>
            <a:satOff val="-1943"/>
            <a:lumOff val="15294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0) INTRODUZIONE</a:t>
          </a:r>
          <a:endParaRPr lang="en-GB" sz="1800" b="1" kern="1200" dirty="0"/>
        </a:p>
      </dsp:txBody>
      <dsp:txXfrm rot="10800000">
        <a:off x="0" y="885"/>
        <a:ext cx="3887297" cy="260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4307E-27FB-4DDA-BE2E-BFAACE7DE896}">
      <dsp:nvSpPr>
        <dsp:cNvPr id="0" name=""/>
        <dsp:cNvSpPr/>
      </dsp:nvSpPr>
      <dsp:spPr>
        <a:xfrm>
          <a:off x="1755" y="0"/>
          <a:ext cx="1688689" cy="35253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latin typeface="Calibri" panose="020F0502020204030204" pitchFamily="34" charset="0"/>
              <a:cs typeface="Calibri" panose="020F0502020204030204" pitchFamily="34" charset="0"/>
            </a:rPr>
            <a:t>Quantitativa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5" y="0"/>
        <a:ext cx="1688689" cy="1057603"/>
      </dsp:txXfrm>
    </dsp:sp>
    <dsp:sp modelId="{42745141-9AB2-4180-A0EB-2B4440F125E6}">
      <dsp:nvSpPr>
        <dsp:cNvPr id="0" name=""/>
        <dsp:cNvSpPr/>
      </dsp:nvSpPr>
      <dsp:spPr>
        <a:xfrm>
          <a:off x="43965" y="1819254"/>
          <a:ext cx="1625397" cy="13609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/>
            <a:t>ANALISI DEI CORPORA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(</a:t>
          </a:r>
          <a:r>
            <a:rPr lang="it-IT" sz="1800" b="0" kern="1200" dirty="0" err="1">
              <a:latin typeface="Calibri Light" panose="020F0302020204030204" pitchFamily="34" charset="0"/>
              <a:cs typeface="Calibri Light" panose="020F0302020204030204" pitchFamily="34" charset="0"/>
            </a:rPr>
            <a:t>WordSmith</a:t>
          </a:r>
          <a:r>
            <a:rPr lang="it-IT" sz="1800" b="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Tools 7.0)</a:t>
          </a:r>
          <a:endParaRPr lang="en-GB" sz="1800" b="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83825" y="1859114"/>
        <a:ext cx="1545677" cy="1281209"/>
      </dsp:txXfrm>
    </dsp:sp>
    <dsp:sp modelId="{D93B1E0F-6B93-4939-80DB-1BF3CF679E1E}">
      <dsp:nvSpPr>
        <dsp:cNvPr id="0" name=""/>
        <dsp:cNvSpPr/>
      </dsp:nvSpPr>
      <dsp:spPr>
        <a:xfrm>
          <a:off x="1818852" y="0"/>
          <a:ext cx="1688689" cy="352534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>
              <a:latin typeface="Calibri" panose="020F0502020204030204" pitchFamily="34" charset="0"/>
              <a:cs typeface="Calibri" panose="020F0502020204030204" pitchFamily="34" charset="0"/>
            </a:rPr>
            <a:t>Qualitativa</a:t>
          </a:r>
          <a:endParaRPr lang="en-GB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18852" y="0"/>
        <a:ext cx="1688689" cy="1057603"/>
      </dsp:txXfrm>
    </dsp:sp>
    <dsp:sp modelId="{CA7CD6A5-DFF0-4BDF-9460-ECD00D34F264}">
      <dsp:nvSpPr>
        <dsp:cNvPr id="0" name=""/>
        <dsp:cNvSpPr/>
      </dsp:nvSpPr>
      <dsp:spPr>
        <a:xfrm>
          <a:off x="1841690" y="1933473"/>
          <a:ext cx="1619615" cy="1126396"/>
        </a:xfrm>
        <a:prstGeom prst="roundRect">
          <a:avLst>
            <a:gd name="adj" fmla="val 10000"/>
          </a:avLst>
        </a:prstGeom>
        <a:solidFill>
          <a:schemeClr val="accent3">
            <a:hueOff val="4979966"/>
            <a:satOff val="-1943"/>
            <a:lumOff val="15294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/>
            <a:t>ANALISI DEL DISCORSO</a:t>
          </a:r>
          <a:endParaRPr lang="en-GB" sz="2000" b="0" kern="1200" dirty="0"/>
        </a:p>
      </dsp:txBody>
      <dsp:txXfrm>
        <a:off x="1874681" y="1966464"/>
        <a:ext cx="1553633" cy="10604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9F4A3-74CB-46C9-B94D-9D8179A6CF01}">
      <dsp:nvSpPr>
        <dsp:cNvPr id="0" name=""/>
        <dsp:cNvSpPr/>
      </dsp:nvSpPr>
      <dsp:spPr>
        <a:xfrm>
          <a:off x="1536" y="0"/>
          <a:ext cx="2390873" cy="1810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2400" kern="1200" dirty="0"/>
            <a:t>IO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(freq. = 178; % = 2,6) </a:t>
          </a:r>
        </a:p>
      </dsp:txBody>
      <dsp:txXfrm>
        <a:off x="1536" y="724306"/>
        <a:ext cx="2390873" cy="724306"/>
      </dsp:txXfrm>
    </dsp:sp>
    <dsp:sp modelId="{30A25938-E2C0-4428-BD83-A98E85D225F1}">
      <dsp:nvSpPr>
        <dsp:cNvPr id="0" name=""/>
        <dsp:cNvSpPr/>
      </dsp:nvSpPr>
      <dsp:spPr>
        <a:xfrm>
          <a:off x="895481" y="108645"/>
          <a:ext cx="602985" cy="602985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E3DB755-29A3-4ED2-9B0E-7291F6AEC778}">
      <dsp:nvSpPr>
        <dsp:cNvPr id="0" name=""/>
        <dsp:cNvSpPr/>
      </dsp:nvSpPr>
      <dsp:spPr>
        <a:xfrm>
          <a:off x="2464136" y="0"/>
          <a:ext cx="2390873" cy="1810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489983"/>
                <a:satOff val="-971"/>
                <a:lumOff val="7647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2489983"/>
                <a:satOff val="-971"/>
                <a:lumOff val="7647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2489983"/>
                <a:satOff val="-971"/>
                <a:lumOff val="7647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2400" kern="1200" dirty="0"/>
            <a:t>COSA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latin typeface="Calibri" panose="020F0502020204030204" pitchFamily="34" charset="0"/>
              <a:cs typeface="Calibri" panose="020F0502020204030204" pitchFamily="34" charset="0"/>
            </a:rPr>
            <a:t>(freq. = 60; % = 0,70)</a:t>
          </a:r>
        </a:p>
      </dsp:txBody>
      <dsp:txXfrm>
        <a:off x="2464136" y="724306"/>
        <a:ext cx="2390873" cy="724306"/>
      </dsp:txXfrm>
    </dsp:sp>
    <dsp:sp modelId="{8011BB7E-DCD0-499D-B599-DCEF55BFC347}">
      <dsp:nvSpPr>
        <dsp:cNvPr id="0" name=""/>
        <dsp:cNvSpPr/>
      </dsp:nvSpPr>
      <dsp:spPr>
        <a:xfrm>
          <a:off x="3358080" y="108645"/>
          <a:ext cx="602985" cy="6029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B0E763E-64D9-4D3B-9CE6-550B0A1CD966}">
      <dsp:nvSpPr>
        <dsp:cNvPr id="0" name=""/>
        <dsp:cNvSpPr/>
      </dsp:nvSpPr>
      <dsp:spPr>
        <a:xfrm>
          <a:off x="4926736" y="0"/>
          <a:ext cx="2390873" cy="1810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979966"/>
                <a:satOff val="-1943"/>
                <a:lumOff val="15294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hueOff val="4979966"/>
                <a:satOff val="-1943"/>
                <a:lumOff val="15294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4979966"/>
                <a:satOff val="-1943"/>
                <a:lumOff val="15294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it-IT" sz="2400" kern="1200" dirty="0"/>
            <a:t>MEDICO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Calibri" panose="020F0502020204030204" pitchFamily="34" charset="0"/>
              <a:cs typeface="Calibri" panose="020F0502020204030204" pitchFamily="34" charset="0"/>
            </a:rPr>
            <a:t>(freq. = 29; % = 0,34)</a:t>
          </a:r>
        </a:p>
      </dsp:txBody>
      <dsp:txXfrm>
        <a:off x="4926736" y="724306"/>
        <a:ext cx="2390873" cy="724306"/>
      </dsp:txXfrm>
    </dsp:sp>
    <dsp:sp modelId="{2ADC61D8-D2D7-4660-BEC0-4230A4D4B054}">
      <dsp:nvSpPr>
        <dsp:cNvPr id="0" name=""/>
        <dsp:cNvSpPr/>
      </dsp:nvSpPr>
      <dsp:spPr>
        <a:xfrm>
          <a:off x="5820680" y="108645"/>
          <a:ext cx="602985" cy="602985"/>
        </a:xfrm>
        <a:prstGeom prst="ellipse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DFE2FF4-5611-44E3-B765-83E12C83AE9D}">
      <dsp:nvSpPr>
        <dsp:cNvPr id="0" name=""/>
        <dsp:cNvSpPr/>
      </dsp:nvSpPr>
      <dsp:spPr>
        <a:xfrm>
          <a:off x="292765" y="1448612"/>
          <a:ext cx="6733615" cy="271614"/>
        </a:xfrm>
        <a:prstGeom prst="leftRight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3">
                <a:tint val="4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546BA-8925-4FE7-BF5C-4876568362E7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9079-BCE0-4DF9-A9FE-44DBCC11177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0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110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720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23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789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49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09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95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36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553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6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02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3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52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956A7A-F216-4614-B09C-224A56C396A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1EFEB9-7E09-46F3-8CF8-4BA15FC1942C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BA59AD7C-CF24-455A-A587-87EB0D2DAE0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40577B96-FE56-4296-9B58-7BA11B7C06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42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45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69079-BCE0-4DF9-A9FE-44DBCC1117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0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139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52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7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20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55800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9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9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83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73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972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4752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69B431FC-1A40-43C2-8F0A-B3340A5AB702}" type="datetimeFigureOut">
              <a:rPr lang="en-GB" smtClean="0"/>
              <a:t>07/01/2020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929E2D-4E7B-494A-A38C-C3DA0B18745E}" type="slidenum">
              <a:rPr lang="en-GB" smtClean="0"/>
              <a:t>‹N›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045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25.png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sara.a.putignano@gmail.com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c.abbatantuono@hotmail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mailto:recchia@ifc.cnr.it" TargetMode="External"/><Relationship Id="rId10" Type="http://schemas.openxmlformats.org/officeDocument/2006/relationships/image" Target="../media/image5.jpeg"/><Relationship Id="rId4" Type="http://schemas.openxmlformats.org/officeDocument/2006/relationships/hyperlink" Target="mailto:m.portaluri@asl.brindisi.it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svg"/><Relationship Id="rId18" Type="http://schemas.openxmlformats.org/officeDocument/2006/relationships/image" Target="../media/image19.png"/><Relationship Id="rId26" Type="http://schemas.openxmlformats.org/officeDocument/2006/relationships/image" Target="../media/image28.svg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2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17" Type="http://schemas.openxmlformats.org/officeDocument/2006/relationships/image" Target="../media/image24.sv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svg"/><Relationship Id="rId24" Type="http://schemas.microsoft.com/office/2007/relationships/diagramDrawing" Target="../diagrams/drawing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2.svg"/><Relationship Id="rId23" Type="http://schemas.openxmlformats.org/officeDocument/2006/relationships/diagramColors" Target="../diagrams/colors2.xml"/><Relationship Id="rId28" Type="http://schemas.openxmlformats.org/officeDocument/2006/relationships/image" Target="../media/image30.svg"/><Relationship Id="rId10" Type="http://schemas.openxmlformats.org/officeDocument/2006/relationships/image" Target="../media/image15.png"/><Relationship Id="rId19" Type="http://schemas.openxmlformats.org/officeDocument/2006/relationships/image" Target="../media/image26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svg"/><Relationship Id="rId14" Type="http://schemas.openxmlformats.org/officeDocument/2006/relationships/image" Target="../media/image17.png"/><Relationship Id="rId22" Type="http://schemas.openxmlformats.org/officeDocument/2006/relationships/diagramQuickStyle" Target="../diagrams/quickStyle2.xml"/><Relationship Id="rId27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5B0D8-E728-4178-AD9C-04BEA4915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23" y="1313835"/>
            <a:ext cx="7220151" cy="1211606"/>
          </a:xfrm>
        </p:spPr>
        <p:txBody>
          <a:bodyPr>
            <a:noAutofit/>
          </a:bodyPr>
          <a:lstStyle/>
          <a:p>
            <a:pPr algn="ctr"/>
            <a:r>
              <a:rPr lang="it-IT" sz="3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Promuovere la comunicazione sanitaria in un’ottica </a:t>
            </a:r>
            <a:r>
              <a:rPr lang="it-IT" sz="33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IAP-</a:t>
            </a:r>
            <a:r>
              <a:rPr lang="it-IT" sz="3300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centred</a:t>
            </a:r>
            <a:r>
              <a:rPr lang="it-IT" sz="33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GB" sz="3300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AF36BAD-FE78-4510-8D29-212FA564909B}"/>
              </a:ext>
            </a:extLst>
          </p:cNvPr>
          <p:cNvSpPr/>
          <p:nvPr/>
        </p:nvSpPr>
        <p:spPr>
          <a:xfrm>
            <a:off x="630873" y="2593699"/>
            <a:ext cx="788224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progetto di Ricerca-Azione Partecipata</a:t>
            </a:r>
          </a:p>
          <a:p>
            <a:pPr algn="ctr"/>
            <a:r>
              <a:rPr lang="it-IT" sz="17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Abbatantuono, C.; Putignano, S.; </a:t>
            </a:r>
            <a:r>
              <a:rPr lang="it-IT" sz="17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Portaluri</a:t>
            </a:r>
            <a:r>
              <a:rPr lang="it-IT" sz="17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M.; Recchia, V.; </a:t>
            </a:r>
            <a:r>
              <a:rPr lang="it-IT" sz="17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Tramacere</a:t>
            </a:r>
            <a:r>
              <a:rPr lang="it-IT" sz="17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F.; Maglie, R.</a:t>
            </a:r>
            <a:endParaRPr lang="en-GB" sz="1700" dirty="0">
              <a:solidFill>
                <a:srgbClr val="0070C0"/>
              </a:solidFill>
            </a:endParaRPr>
          </a:p>
        </p:txBody>
      </p:sp>
      <p:pic>
        <p:nvPicPr>
          <p:cNvPr id="1028" name="Picture 4" descr="Risultati immagini per donne e scienza associazione">
            <a:extLst>
              <a:ext uri="{FF2B5EF4-FFF2-40B4-BE49-F238E27FC236}">
                <a16:creationId xmlns:a16="http://schemas.microsoft.com/office/drawing/2014/main" id="{3B976ED6-6FF7-4768-B7B9-CD3AA8864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r="2605"/>
          <a:stretch/>
        </p:blipFill>
        <p:spPr bwMode="auto">
          <a:xfrm>
            <a:off x="571739" y="5208934"/>
            <a:ext cx="1873822" cy="9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cnr logo fisiologia">
            <a:extLst>
              <a:ext uri="{FF2B5EF4-FFF2-40B4-BE49-F238E27FC236}">
                <a16:creationId xmlns:a16="http://schemas.microsoft.com/office/drawing/2014/main" id="{C3357EAA-39B3-4D31-95A5-E0B44D15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30" y="664402"/>
            <a:ext cx="3578338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DF717846-B298-4644-AF52-A0F3CA78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5" y="4181516"/>
            <a:ext cx="1470553" cy="10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magine correlata">
            <a:extLst>
              <a:ext uri="{FF2B5EF4-FFF2-40B4-BE49-F238E27FC236}">
                <a16:creationId xmlns:a16="http://schemas.microsoft.com/office/drawing/2014/main" id="{5C5BA283-3519-4368-854A-64A578671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11" y="490936"/>
            <a:ext cx="2195463" cy="9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D7F16B9-C7CF-4B16-AE68-F0787C562743}"/>
              </a:ext>
            </a:extLst>
          </p:cNvPr>
          <p:cNvSpPr/>
          <p:nvPr/>
        </p:nvSpPr>
        <p:spPr>
          <a:xfrm>
            <a:off x="435782" y="6155473"/>
            <a:ext cx="214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15.11.2019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3" name="Picture 4" descr="Conversazione, Palloncino, Testo, Dialogo, Talk">
            <a:extLst>
              <a:ext uri="{FF2B5EF4-FFF2-40B4-BE49-F238E27FC236}">
                <a16:creationId xmlns:a16="http://schemas.microsoft.com/office/drawing/2014/main" id="{DE02A9CB-103A-4C32-BB28-2F3B2C37A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9" r="45931" b="28622"/>
          <a:stretch/>
        </p:blipFill>
        <p:spPr bwMode="auto">
          <a:xfrm>
            <a:off x="2581518" y="3662997"/>
            <a:ext cx="5204762" cy="2704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20BE06FC-4265-4C12-84A8-64004367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0" y="320061"/>
            <a:ext cx="8262993" cy="64469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SESSIONE PILOTA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EF987A9-46C3-441F-9DD3-C39A7D58988B}"/>
              </a:ext>
            </a:extLst>
          </p:cNvPr>
          <p:cNvSpPr txBox="1"/>
          <p:nvPr/>
        </p:nvSpPr>
        <p:spPr>
          <a:xfrm>
            <a:off x="701007" y="964752"/>
            <a:ext cx="8151798" cy="216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t-IT" sz="195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MATERIALE-STIMOLO</a:t>
            </a:r>
            <a:r>
              <a:rPr lang="it-IT" sz="195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(OPZIONALE – DI SUPPORTO ALLA DISCUSSIONE)</a:t>
            </a:r>
          </a:p>
          <a:p>
            <a:pPr algn="just">
              <a:spcAft>
                <a:spcPts val="500"/>
              </a:spcAft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Supporto emotivo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durante il percorso di cura</a:t>
            </a:r>
          </a:p>
          <a:p>
            <a:pPr algn="just">
              <a:spcAft>
                <a:spcPts val="500"/>
              </a:spcAft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Rapporto con il personale medico</a:t>
            </a:r>
            <a:endParaRPr lang="it-IT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Criticità e difficoltà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incontrate</a:t>
            </a:r>
            <a:endParaRPr lang="it-IT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500"/>
              </a:spcAft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Preoccupazioni</a:t>
            </a:r>
          </a:p>
          <a:p>
            <a:pPr algn="just"/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Cambiamenti da apportare all’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assistenza sanitaria</a:t>
            </a:r>
            <a:endParaRPr lang="it-IT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la 2">
            <a:extLst>
              <a:ext uri="{FF2B5EF4-FFF2-40B4-BE49-F238E27FC236}">
                <a16:creationId xmlns:a16="http://schemas.microsoft.com/office/drawing/2014/main" id="{14A74BB2-7217-4EDC-B460-FEC73DA3F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08348"/>
              </p:ext>
            </p:extLst>
          </p:nvPr>
        </p:nvGraphicFramePr>
        <p:xfrm>
          <a:off x="246298" y="3368052"/>
          <a:ext cx="8730694" cy="3273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6109">
                  <a:extLst>
                    <a:ext uri="{9D8B030D-6E8A-4147-A177-3AD203B41FA5}">
                      <a16:colId xmlns:a16="http://schemas.microsoft.com/office/drawing/2014/main" val="2776053156"/>
                    </a:ext>
                  </a:extLst>
                </a:gridCol>
                <a:gridCol w="1369469">
                  <a:extLst>
                    <a:ext uri="{9D8B030D-6E8A-4147-A177-3AD203B41FA5}">
                      <a16:colId xmlns:a16="http://schemas.microsoft.com/office/drawing/2014/main" val="4227662230"/>
                    </a:ext>
                  </a:extLst>
                </a:gridCol>
                <a:gridCol w="3011924">
                  <a:extLst>
                    <a:ext uri="{9D8B030D-6E8A-4147-A177-3AD203B41FA5}">
                      <a16:colId xmlns:a16="http://schemas.microsoft.com/office/drawing/2014/main" val="2658969968"/>
                    </a:ext>
                  </a:extLst>
                </a:gridCol>
                <a:gridCol w="1393192">
                  <a:extLst>
                    <a:ext uri="{9D8B030D-6E8A-4147-A177-3AD203B41FA5}">
                      <a16:colId xmlns:a16="http://schemas.microsoft.com/office/drawing/2014/main" val="886339127"/>
                    </a:ext>
                  </a:extLst>
                </a:gridCol>
              </a:tblGrid>
              <a:tr h="536675"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Tematica scelta dalle IAP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</a:t>
                      </a:r>
                      <a:r>
                        <a:rPr lang="it-I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(n/N)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Tematica scelta dalle IAP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</a:t>
                      </a:r>
                      <a:r>
                        <a:rPr lang="it-IT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(n/N)</a:t>
                      </a:r>
                      <a:endParaRPr lang="en-GB" sz="18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76463"/>
                  </a:ext>
                </a:extLst>
              </a:tr>
              <a:tr h="450418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Motivazione e partecipazione</a:t>
                      </a:r>
                      <a:endParaRPr lang="en-GB" sz="1800" b="0" i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(4/4)</a:t>
                      </a:r>
                      <a:endParaRPr lang="en-GB" sz="1800" b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Sanità pubblica VS privata</a:t>
                      </a:r>
                      <a:endParaRPr lang="en-GB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(3/4)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8821147"/>
                  </a:ext>
                </a:extLst>
              </a:tr>
              <a:tr h="450418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Comunicazione sanitaria</a:t>
                      </a:r>
                      <a:endParaRPr lang="en-GB" sz="18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(4/4) +</a:t>
                      </a:r>
                    </a:p>
                    <a:p>
                      <a:pPr algn="ctr"/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Scritta (1/4)</a:t>
                      </a:r>
                      <a:endParaRPr lang="en-GB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Supporto dei familiari</a:t>
                      </a:r>
                      <a:endParaRPr lang="en-GB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(3/4) +</a:t>
                      </a:r>
                    </a:p>
                    <a:p>
                      <a:pPr algn="ctr"/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Scritta (1/4)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8163197"/>
                  </a:ext>
                </a:extLst>
              </a:tr>
              <a:tr h="264952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Asimmetrie relazionali (M-P)</a:t>
                      </a:r>
                      <a:endParaRPr lang="en-GB" sz="18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(4/4)</a:t>
                      </a:r>
                      <a:endParaRPr lang="en-GB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Reazione degli «altri significativi» alla diagnosi</a:t>
                      </a:r>
                      <a:endParaRPr lang="en-GB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(3/4) + Scritta (1/4)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3296918"/>
                  </a:ext>
                </a:extLst>
              </a:tr>
              <a:tr h="264952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Liste e tempi di attesa</a:t>
                      </a:r>
                      <a:endParaRPr lang="en-GB" sz="18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(4/4)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Richieste e consigli (incontri)</a:t>
                      </a:r>
                      <a:endParaRPr lang="en-GB" sz="1800" b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(3/4)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6201313"/>
                  </a:ext>
                </a:extLst>
              </a:tr>
              <a:tr h="322358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Differenze nella gestione di diversi ospedali e reparti</a:t>
                      </a:r>
                      <a:endParaRPr lang="en-GB" sz="1800" b="0" i="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(3/4) +</a:t>
                      </a:r>
                    </a:p>
                    <a:p>
                      <a:pPr algn="ctr"/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Scritta (1/4)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Condivisione di (altri) bisogni ed esperienze di vita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Orale (4/4)</a:t>
                      </a:r>
                      <a:endParaRPr lang="en-GB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247104"/>
                  </a:ext>
                </a:extLst>
              </a:tr>
            </a:tbl>
          </a:graphicData>
        </a:graphic>
      </p:graphicFrame>
      <p:pic>
        <p:nvPicPr>
          <p:cNvPr id="11" name="Elemento grafico 10" descr="Elenco">
            <a:extLst>
              <a:ext uri="{FF2B5EF4-FFF2-40B4-BE49-F238E27FC236}">
                <a16:creationId xmlns:a16="http://schemas.microsoft.com/office/drawing/2014/main" id="{679B8915-E253-4B5D-8804-59E1D9F9B5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350634">
            <a:off x="7018490" y="2444449"/>
            <a:ext cx="800813" cy="800813"/>
          </a:xfrm>
          <a:prstGeom prst="rect">
            <a:avLst/>
          </a:prstGeom>
        </p:spPr>
      </p:pic>
      <p:pic>
        <p:nvPicPr>
          <p:cNvPr id="9" name="Elemento grafico 8" descr="Chat">
            <a:extLst>
              <a:ext uri="{FF2B5EF4-FFF2-40B4-BE49-F238E27FC236}">
                <a16:creationId xmlns:a16="http://schemas.microsoft.com/office/drawing/2014/main" id="{8023CBFA-3CAE-409F-BF3B-7D7756BDA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53520" y="2352469"/>
            <a:ext cx="1256753" cy="12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0562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D1B42C4-4726-4611-A450-B560754D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861" y="213460"/>
            <a:ext cx="6338924" cy="64469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ANALISI DEI CORPORA</a:t>
            </a:r>
            <a:br>
              <a:rPr lang="it-IT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Risultati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63EBEA2-223A-4A0A-8DA7-10067A2ED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09" y="0"/>
            <a:ext cx="1893404" cy="6858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5B29076-725C-4789-83BD-A2EC20F03C34}"/>
              </a:ext>
            </a:extLst>
          </p:cNvPr>
          <p:cNvSpPr txBox="1"/>
          <p:nvPr/>
        </p:nvSpPr>
        <p:spPr>
          <a:xfrm>
            <a:off x="2619861" y="1286859"/>
            <a:ext cx="6367303" cy="13619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95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CORPUS</a:t>
            </a:r>
            <a:r>
              <a:rPr lang="it-IT" sz="19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it-IT" sz="1700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9,879 </a:t>
            </a:r>
            <a:r>
              <a:rPr lang="it-IT" sz="1700" b="1" i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tokens</a:t>
            </a:r>
            <a:r>
              <a:rPr lang="it-IT" sz="1700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(=tot. parole registrate nella </a:t>
            </a:r>
            <a:r>
              <a:rPr lang="it-IT" sz="1700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discussione di gruppo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/ </a:t>
            </a:r>
            <a:r>
              <a:rPr lang="it-IT" sz="1700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orale), di cui 1820, ossia circa 1/5, </a:t>
            </a:r>
            <a:r>
              <a:rPr lang="it-IT" sz="1700" i="1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types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(parole uniche)</a:t>
            </a:r>
          </a:p>
          <a:p>
            <a:pPr algn="ctr"/>
            <a:endParaRPr lang="it-IT" sz="1000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IAP1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4,375   |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IAP2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2,310   |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IAP3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1,765   |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IAP4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180   </a:t>
            </a:r>
          </a:p>
          <a:p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MOD1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20     |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MOD2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668   |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MOD3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561   |  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MOD4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= 0   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8FBD4BC-254B-4168-B7E4-6DE23E282ABF}"/>
              </a:ext>
            </a:extLst>
          </p:cNvPr>
          <p:cNvSpPr txBox="1"/>
          <p:nvPr/>
        </p:nvSpPr>
        <p:spPr>
          <a:xfrm>
            <a:off x="2670234" y="3077478"/>
            <a:ext cx="6238178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SOGGETTI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io | medico [s.] | lui | lei | tu | loro (p. </a:t>
            </a:r>
            <a:r>
              <a:rPr lang="it-IT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.) | noi medici | paziente | persone (…)</a:t>
            </a:r>
            <a:endParaRPr lang="it-IT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sono [I </a:t>
            </a:r>
            <a:r>
              <a:rPr lang="it-IT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p.s.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] | ho | ha | fare | detto [v.] | so | fatto [v.] dire | fa [v.] | hanno| stata | voglio | dice | dico | andare (…) </a:t>
            </a: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OGGETTI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cosa [s.]| niente | bisogno | cose | problemi | visita esempio | paura | questione | esperienza (…)</a:t>
            </a:r>
            <a:endParaRPr lang="it-IT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LUOGHI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 | lì | Brindisi | qua | dove | Milano | reparto  casa | Foggia | là (…)</a:t>
            </a:r>
            <a:endParaRPr lang="it-IT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poi | quando | prima [avv.] | sempre | dopo | ancora [avv.] | adesso| (altra/prima) volta | già | mesi (…)</a:t>
            </a:r>
            <a:endParaRPr lang="it-IT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bene | benissimo | privatamente (…)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DBD93B3-017B-4CE4-83C8-A27D26DEE573}"/>
              </a:ext>
            </a:extLst>
          </p:cNvPr>
          <p:cNvSpPr txBox="1"/>
          <p:nvPr/>
        </p:nvSpPr>
        <p:spPr>
          <a:xfrm>
            <a:off x="2619861" y="2648770"/>
            <a:ext cx="2715806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Ratio IAP:MOD = 6,91:1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70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763244C3-AF18-4649-B944-3D7DEDCB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09" y="319009"/>
            <a:ext cx="8364775" cy="644691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solidFill>
                  <a:schemeClr val="tx1">
                    <a:lumMod val="50000"/>
                  </a:schemeClr>
                </a:solidFill>
              </a:rPr>
              <a:t>WORD CLOUD -</a:t>
            </a:r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it-IT" sz="4000" u="sng" dirty="0">
                <a:solidFill>
                  <a:schemeClr val="tx1">
                    <a:lumMod val="50000"/>
                  </a:schemeClr>
                </a:solidFill>
              </a:rPr>
              <a:t>Confronto fra IAP</a:t>
            </a:r>
            <a:endParaRPr lang="en-GB" sz="4000" u="sng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2" name="Immagine 11" descr="Immagine che contiene quotidiano, acqua&#10;&#10;Descrizione generata automaticamente">
            <a:extLst>
              <a:ext uri="{FF2B5EF4-FFF2-40B4-BE49-F238E27FC236}">
                <a16:creationId xmlns:a16="http://schemas.microsoft.com/office/drawing/2014/main" id="{F06655E9-F4CF-4161-A9CC-F47BA04DE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1" t="28329" r="12396" b="24758"/>
          <a:stretch/>
        </p:blipFill>
        <p:spPr>
          <a:xfrm>
            <a:off x="1427111" y="889719"/>
            <a:ext cx="6718268" cy="5901575"/>
          </a:xfrm>
          <a:prstGeom prst="ellipse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F3FBDC7-30D0-4B8C-95AA-18950CF79421}"/>
              </a:ext>
            </a:extLst>
          </p:cNvPr>
          <p:cNvSpPr/>
          <p:nvPr/>
        </p:nvSpPr>
        <p:spPr>
          <a:xfrm>
            <a:off x="546409" y="963701"/>
            <a:ext cx="1679433" cy="961148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350 parole più frequenti</a:t>
            </a:r>
          </a:p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subcorpus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IAP)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Elemento grafico 4" descr="Graffetta">
            <a:extLst>
              <a:ext uri="{FF2B5EF4-FFF2-40B4-BE49-F238E27FC236}">
                <a16:creationId xmlns:a16="http://schemas.microsoft.com/office/drawing/2014/main" id="{440436A7-1E84-41B4-B04A-76E5CC8E64F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9776" y="646165"/>
            <a:ext cx="613265" cy="61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D1B42C4-4726-4611-A450-B560754D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09" y="319009"/>
            <a:ext cx="8364775" cy="644691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ANALISI DEI CORPORA - Risultati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839E384D-ECB1-4FD2-8A26-BAA7CC522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129499"/>
              </p:ext>
            </p:extLst>
          </p:nvPr>
        </p:nvGraphicFramePr>
        <p:xfrm>
          <a:off x="1028465" y="1100319"/>
          <a:ext cx="7319147" cy="1810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FF1AF82-0090-4D22-A47F-C54A7D27E77E}"/>
              </a:ext>
            </a:extLst>
          </p:cNvPr>
          <p:cNvSpPr txBox="1"/>
          <p:nvPr/>
        </p:nvSpPr>
        <p:spPr>
          <a:xfrm>
            <a:off x="1214434" y="3059668"/>
            <a:ext cx="694721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CONCORDANCE LINES: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E83D22-0A72-4FE3-9C12-72AD5167AA33}"/>
              </a:ext>
            </a:extLst>
          </p:cNvPr>
          <p:cNvSpPr txBox="1"/>
          <p:nvPr/>
        </p:nvSpPr>
        <p:spPr>
          <a:xfrm>
            <a:off x="546404" y="3577583"/>
            <a:ext cx="8185001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Questo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ha rimesso in discussione tanti rapporti. Tante convinzioni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 io avevo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(…) regioni è il reparto stesso che ti prenota, e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 so che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il giorno tot. devo </a:t>
            </a: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andare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(…)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dall’altra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parte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b="1" i="1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en-GB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GB" b="1" i="1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u="sng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sentita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ben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accolta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en-GB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oncologia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GB" sz="500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Addirittura, se vai in studio per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chiedergli una cosa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lui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ti fa (…)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proposito di medicinali che ti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aggiustano una cosa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te ne </a:t>
            </a: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guastano un’altra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(…)</a:t>
            </a:r>
          </a:p>
          <a:p>
            <a:pPr marL="285750" indent="-285750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Tutte abbiamo pensato, tutte </a:t>
            </a: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pensiamo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stessa cosa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tutte quante noi.</a:t>
            </a:r>
            <a:endParaRPr lang="it-IT" sz="500" dirty="0">
              <a:solidFill>
                <a:schemeClr val="tx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(…) mi trovo </a:t>
            </a: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davanti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un medico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praticamente fa scena muta, mi dice 2-3 parole.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(…) è anche proprio asimmetrico, perché tu arrivi,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 medico che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quel momento </a:t>
            </a: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stai bene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no?</a:t>
            </a:r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4EF015CB-A981-4D2F-B7A6-88FBDA2FACDB}"/>
              </a:ext>
            </a:extLst>
          </p:cNvPr>
          <p:cNvSpPr/>
          <p:nvPr/>
        </p:nvSpPr>
        <p:spPr>
          <a:xfrm>
            <a:off x="276549" y="3577582"/>
            <a:ext cx="336856" cy="103130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5418090A-76F7-4A21-89C0-DC36B8317181}"/>
              </a:ext>
            </a:extLst>
          </p:cNvPr>
          <p:cNvSpPr/>
          <p:nvPr/>
        </p:nvSpPr>
        <p:spPr>
          <a:xfrm>
            <a:off x="289785" y="4608887"/>
            <a:ext cx="323620" cy="8560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91AA2390-CB4F-411D-96F7-7E2C360C0944}"/>
              </a:ext>
            </a:extLst>
          </p:cNvPr>
          <p:cNvSpPr/>
          <p:nvPr/>
        </p:nvSpPr>
        <p:spPr>
          <a:xfrm>
            <a:off x="289785" y="5464910"/>
            <a:ext cx="323620" cy="5891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7800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D1B42C4-4726-4611-A450-B560754D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09" y="319009"/>
            <a:ext cx="8364775" cy="644691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ANALISI DEI CORPORA - Risultati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7927389-6C5C-42DB-8CBC-439361A78514}"/>
              </a:ext>
            </a:extLst>
          </p:cNvPr>
          <p:cNvSpPr/>
          <p:nvPr/>
        </p:nvSpPr>
        <p:spPr>
          <a:xfrm>
            <a:off x="1126363" y="4211151"/>
            <a:ext cx="7390400" cy="24468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+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LIVELLO / </a:t>
            </a:r>
            <a:r>
              <a:rPr lang="it-IT" sz="17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MILANO / FOGGIA / BRINDISI / CASA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ME / FARE [gap = 1]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FARE + QUESTO [gap = 1]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 + AVUTO / BISOGNO / DETTO / FATTO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[gap = 1]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 + MAI / VISTO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FATTO / DETTO [gap = 1]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+ PERSONALE / REPARTO / MEDICO [gap = 1]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 + SANNO / SO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[gap = 1]; MA + SANNO [gap = 2]; MA + </a:t>
            </a:r>
            <a:r>
              <a:rPr lang="it-IT" sz="17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BENISSIMO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[gap = 3]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 + ANDATA / STATA / TUTTI [gap = 1]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 + PO’ / CERTO / MEDICO [gap = 1]; UN’ + ALTRA [gap = 1]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7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+ COSA / MIA</a:t>
            </a:r>
            <a:r>
              <a:rPr lang="it-IT" sz="17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[gap = 1]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D41376F-F7BB-4E73-89D8-ABF58890CEE9}"/>
              </a:ext>
            </a:extLst>
          </p:cNvPr>
          <p:cNvSpPr txBox="1"/>
          <p:nvPr/>
        </p:nvSpPr>
        <p:spPr>
          <a:xfrm>
            <a:off x="1347958" y="963700"/>
            <a:ext cx="694721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CONCORDANCE LINES: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273AC8-3A2C-4B31-83CE-62B64CE65F95}"/>
              </a:ext>
            </a:extLst>
          </p:cNvPr>
          <p:cNvSpPr txBox="1"/>
          <p:nvPr/>
        </p:nvSpPr>
        <p:spPr>
          <a:xfrm>
            <a:off x="1347958" y="3764050"/>
            <a:ext cx="694721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COLLOCATIONS (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span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5; t-test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c.o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2; MI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c.o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3):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FF85560-CFE1-4821-BEE7-F4CB7D5A565E}"/>
              </a:ext>
            </a:extLst>
          </p:cNvPr>
          <p:cNvGrpSpPr/>
          <p:nvPr/>
        </p:nvGrpSpPr>
        <p:grpSpPr>
          <a:xfrm>
            <a:off x="1126363" y="1646499"/>
            <a:ext cx="2545231" cy="1569950"/>
            <a:chOff x="1493" y="0"/>
            <a:chExt cx="2323636" cy="1569950"/>
          </a:xfrm>
          <a:solidFill>
            <a:schemeClr val="tx2">
              <a:lumMod val="75000"/>
            </a:schemeClr>
          </a:solidFill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3630A553-5CA9-49ED-95DD-A268CB6222FC}"/>
                </a:ext>
              </a:extLst>
            </p:cNvPr>
            <p:cNvSpPr/>
            <p:nvPr/>
          </p:nvSpPr>
          <p:spPr>
            <a:xfrm>
              <a:off x="1493" y="0"/>
              <a:ext cx="2323636" cy="156995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0D7B06BB-FDAC-46BE-A023-305F7F82C1DD}"/>
                </a:ext>
              </a:extLst>
            </p:cNvPr>
            <p:cNvSpPr txBox="1"/>
            <p:nvPr/>
          </p:nvSpPr>
          <p:spPr>
            <a:xfrm>
              <a:off x="1493" y="283816"/>
              <a:ext cx="2323636" cy="9721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r>
                <a:rPr lang="it-IT" sz="2400" dirty="0"/>
                <a:t>NON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it-IT" sz="1000" kern="1200" dirty="0"/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(freq. = </a:t>
              </a:r>
              <a:r>
                <a:rPr lang="en-GB" dirty="0">
                  <a:latin typeface="Calibri" panose="020F0502020204030204" pitchFamily="34" charset="0"/>
                  <a:cs typeface="Calibri" panose="020F0502020204030204" pitchFamily="34" charset="0"/>
                </a:rPr>
                <a:t>221</a:t>
              </a:r>
              <a:r>
                <a:rPr lang="en-GB" sz="1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; % = 2,56) </a:t>
              </a:r>
            </a:p>
          </p:txBody>
        </p:sp>
      </p:grpSp>
      <p:sp>
        <p:nvSpPr>
          <p:cNvPr id="3" name="Rettangolo 2">
            <a:extLst>
              <a:ext uri="{FF2B5EF4-FFF2-40B4-BE49-F238E27FC236}">
                <a16:creationId xmlns:a16="http://schemas.microsoft.com/office/drawing/2014/main" id="{2CDEA41A-41F1-42E4-B658-A8533DCC3CDC}"/>
              </a:ext>
            </a:extLst>
          </p:cNvPr>
          <p:cNvSpPr/>
          <p:nvPr/>
        </p:nvSpPr>
        <p:spPr>
          <a:xfrm>
            <a:off x="3752641" y="1469126"/>
            <a:ext cx="4572000" cy="21595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 come fanno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non pensarci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Non ci riesco, io ci penso, faccio le cose però </a:t>
            </a: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arriva la sera, mi fermo un attimo e ci penso.</a:t>
            </a: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Perché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c’è questo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 Un paziente che dica «</a:t>
            </a:r>
            <a:r>
              <a:rPr lang="it-IT" u="sng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mi piace il tuo reparto?»</a:t>
            </a: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problema è che a Brindisi </a:t>
            </a:r>
            <a:r>
              <a:rPr lang="it-IT" b="1" i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c’è neanche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 reparto.</a:t>
            </a:r>
          </a:p>
        </p:txBody>
      </p:sp>
    </p:spTree>
    <p:extLst>
      <p:ext uri="{BB962C8B-B14F-4D97-AF65-F5344CB8AC3E}">
        <p14:creationId xmlns:p14="http://schemas.microsoft.com/office/powerpoint/2010/main" val="58847348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CC79B09-A681-439B-A062-C77E82F592C9}"/>
              </a:ext>
            </a:extLst>
          </p:cNvPr>
          <p:cNvSpPr/>
          <p:nvPr/>
        </p:nvSpPr>
        <p:spPr>
          <a:xfrm>
            <a:off x="912538" y="1071924"/>
            <a:ext cx="7872370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b="1" kern="15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IAP3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:</a:t>
            </a:r>
            <a:r>
              <a:rPr lang="en-GB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Esci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dall’ospedale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andare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prenotare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esiste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un’agenda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ASL. </a:t>
            </a:r>
            <a:r>
              <a:rPr lang="en-GB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L’agenda</a:t>
            </a:r>
            <a:r>
              <a:rPr lang="en-GB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rientra</a:t>
            </a:r>
            <a:r>
              <a:rPr lang="en-GB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nei</a:t>
            </a:r>
            <a:r>
              <a:rPr lang="en-GB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mesi</a:t>
            </a:r>
            <a:r>
              <a:rPr lang="en-GB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previsti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In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potevo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fare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un’ecografia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una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mammografia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oltre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mesi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c’era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prenotazione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(…),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perché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 lo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stai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dicendo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fare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kern="15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r>
              <a:rPr lang="it-IT" sz="2000" kern="150" dirty="0"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-----------</a:t>
            </a:r>
            <a:endParaRPr lang="it-IT" sz="2000" b="1" kern="150" dirty="0"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algn="just"/>
            <a:r>
              <a:rPr lang="it-IT" sz="2000" b="1" kern="1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IAP2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 così semplice, scusate. </a:t>
            </a:r>
            <a:r>
              <a:rPr lang="it-IT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abbiamo il polo oncologico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(…) Se vai per esempio alla </a:t>
            </a:r>
            <a:r>
              <a:rPr lang="it-IT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radiologia diagnostica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 Io lo chiamo «L’Inferno»,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 posto.</a:t>
            </a:r>
          </a:p>
          <a:p>
            <a:pPr algn="just"/>
            <a:r>
              <a:rPr lang="it-IT" sz="2000" kern="150" dirty="0"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-----------</a:t>
            </a:r>
            <a:endParaRPr lang="it-IT" sz="2000" b="1" kern="15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it-IT" sz="2000" b="1" kern="15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IAP3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: Io mi chiedo: ma questa offerta la vogliono migliorare?</a:t>
            </a:r>
          </a:p>
          <a:p>
            <a:pPr>
              <a:spcAft>
                <a:spcPts val="0"/>
              </a:spcAft>
            </a:pPr>
            <a:r>
              <a:rPr lang="it-IT" sz="2000" b="1" kern="15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IAP2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: Forse no.</a:t>
            </a:r>
            <a:endParaRPr lang="en-GB" sz="2000" kern="15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sz="2000" b="1" kern="15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IAP3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: (…) Sotto l’aspetto medico non posso dire assolutamente nulla, ma c’è un interesse a migliorare questa </a:t>
            </a:r>
            <a:r>
              <a:rPr lang="it-IT" sz="2000" u="sng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relazione con il paziente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? (…)</a:t>
            </a:r>
          </a:p>
          <a:p>
            <a:pPr algn="just">
              <a:spcAft>
                <a:spcPts val="0"/>
              </a:spcAft>
            </a:pPr>
            <a:r>
              <a:rPr lang="it-IT" sz="2000" b="1" kern="150" dirty="0">
                <a:solidFill>
                  <a:srgbClr val="00206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IAP1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: E se io ti voglio dire che ad esempio non mi piace la </a:t>
            </a:r>
            <a:r>
              <a:rPr lang="it-IT" sz="2000" u="sng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chemioterapia vicino all’obitorio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, non è importante?</a:t>
            </a:r>
          </a:p>
          <a:p>
            <a:pPr algn="just"/>
            <a:r>
              <a:rPr lang="it-IT" sz="2000" b="1" kern="150" dirty="0">
                <a:solidFill>
                  <a:srgbClr val="7030A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IAP4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: Io h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fatto degli incubi ricorrenti per questo, (…) fino a quando poi non ho consegnato il mio sogno e ho detto: “Io ve la devo dire questa cosa”. </a:t>
            </a:r>
            <a:r>
              <a:rPr lang="it-IT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 è servito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4AA05EA9-D9B9-4779-AF13-0C2F300F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36" y="271116"/>
            <a:ext cx="8364775" cy="644691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ANALISI DEL DISCORSO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0093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5F67E15-0510-42DF-910B-F4797D6D3F7C}"/>
              </a:ext>
            </a:extLst>
          </p:cNvPr>
          <p:cNvSpPr/>
          <p:nvPr/>
        </p:nvSpPr>
        <p:spPr>
          <a:xfrm>
            <a:off x="905373" y="1102578"/>
            <a:ext cx="7745332" cy="54784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IAP1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Io li guardavo, no?! E li vedevo tutti belli, (…) arrivavo proprio così e mi vedevo proprio chiusa, cioè, è chiaro: </a:t>
            </a:r>
            <a:r>
              <a:rPr lang="it-IT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vedevo questa differenza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 Invece io ho cercato un luogo nel quale io dovevo essere felice come loro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 andare a incontrarli, in un luogo dove mi stavano…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MOD3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Considerando.</a:t>
            </a:r>
            <a:endParaRPr lang="en-GB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IAP1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Proteggendo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curando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it-IT" sz="3000" kern="150" dirty="0"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-----------</a:t>
            </a:r>
          </a:p>
          <a:p>
            <a:pPr algn="just">
              <a:spcAft>
                <a:spcPts val="0"/>
              </a:spcAft>
            </a:pPr>
            <a:r>
              <a:rPr lang="it-IT" sz="2000" b="1" kern="150" dirty="0">
                <a:solidFill>
                  <a:srgbClr val="00206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IAP1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: È che secondo me manca un po’ lo </a:t>
            </a:r>
            <a:r>
              <a:rPr lang="it-IT" sz="2000" u="sng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sguardo politico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.</a:t>
            </a:r>
            <a:r>
              <a:rPr lang="it-IT" sz="2000" b="1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Mentre qui c’è un’attenzione anche al paziente, al territorio, (…) ai dati epidemiologici, eccetera, mi sembra che invece nel…</a:t>
            </a:r>
            <a:r>
              <a:rPr lang="it-IT" sz="2000" b="1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 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Lì, come posso dire, non ho visto, non ho mai sentito che qualche medico abbia detto qualcosa in merito, alle difficoltà dei pazienti e che sia andato…</a:t>
            </a:r>
            <a:endParaRPr lang="en-GB" sz="2000" kern="15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IAP4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: Ma lo sanno!</a:t>
            </a:r>
            <a:endParaRPr lang="en-GB" sz="2000" kern="15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sz="2000" b="1" kern="150" dirty="0">
                <a:solidFill>
                  <a:srgbClr val="002060"/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IAP1</a:t>
            </a:r>
            <a:r>
              <a:rPr lang="it-IT" sz="2000" kern="15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NSimSun" panose="02010609030101010101" pitchFamily="49" charset="-122"/>
                <a:cs typeface="Calibri" panose="020F0502020204030204" pitchFamily="34" charset="0"/>
              </a:rPr>
              <a:t>: Ma «lo sanno» non serve! Tu lo devi anche rappresentare: (…) 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“Come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sei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vissuta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esperienza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?”.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Cioè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loro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fanno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Convegni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parlano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sempre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bravi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benissimo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ma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manca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</a:t>
            </a:r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importante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è la </a:t>
            </a:r>
            <a:r>
              <a:rPr lang="en-GB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percezione</a:t>
            </a:r>
            <a:r>
              <a:rPr lang="en-GB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paziente</a:t>
            </a: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it-IT" sz="2000" b="1" kern="15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NSimSun" panose="0201060903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E04092B-A7A9-4AA1-9906-FCF5F567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36" y="306977"/>
            <a:ext cx="8364775" cy="644691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ANALISI DEL DISCORSO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159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AF5F418E-6172-46A7-94FF-EB4A65F45B8A}"/>
              </a:ext>
            </a:extLst>
          </p:cNvPr>
          <p:cNvSpPr/>
          <p:nvPr/>
        </p:nvSpPr>
        <p:spPr>
          <a:xfrm>
            <a:off x="642661" y="911250"/>
            <a:ext cx="8077794" cy="571438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PRINCIPALI RISULTATI LINGUISTICI E DISCORSIVI:</a:t>
            </a:r>
          </a:p>
          <a:p>
            <a:pPr marL="914400" lvl="1" indent="-4572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Individui attivi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frequente utilizzo del pronome personale «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come rafforzativo per dar voce ai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 bisogni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ed alle proprie esigenze;</a:t>
            </a:r>
          </a:p>
          <a:p>
            <a:pPr marL="914400" lvl="1" indent="-4572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Utilizzo dell’avverbio di negazione «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per esprimere dubbi,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criticità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difficoltà VS «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(=marcatore discorsivo);</a:t>
            </a:r>
          </a:p>
          <a:p>
            <a:pPr marL="914400" lvl="1" indent="-4572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Quella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«cosa» fra medico e paziente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duplice significato della parola «COSA» (=qualcosa di bello/brutto, in base alle esperienze con i medici);</a:t>
            </a:r>
          </a:p>
          <a:p>
            <a:pPr marL="914400" lvl="1" indent="-4572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Somiglianze (fra IAP)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nelle </a:t>
            </a:r>
            <a:r>
              <a:rPr lang="it-IT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collocations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nel ricorso marcatori discorsivi, terminologia tecnica e riferimenti autobiografici;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Differenze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ai turni di parola, alla prominenza delle parole e all’espressione emotiva (annotazioni manuali).</a:t>
            </a:r>
            <a:endParaRPr lang="it-IT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FEEDBACK SOCIALE:</a:t>
            </a:r>
          </a:p>
          <a:p>
            <a:pPr marL="914400" lvl="1" indent="-4572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Interesse e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partecipazione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gruppo (contenitore informativo ed emotivo); formulazione di specifiche richieste;</a:t>
            </a:r>
          </a:p>
          <a:p>
            <a:pPr marL="914400" lvl="1" indent="-457200" algn="just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Incremento della </a:t>
            </a:r>
            <a:r>
              <a:rPr lang="it-IT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metacognizione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Tutte pensiamo la stessa cosa. Tutte quante noi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attraverso l’umorismo, il pensiero critico, la condivisione.</a:t>
            </a:r>
          </a:p>
          <a:p>
            <a:pPr marL="457200" indent="-457200"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PROSPETTIVE FUTURE: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Trasformare quell’«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in un «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», promuovendo un nuovo modo di pensare e lavorare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azioni migliorative </a:t>
            </a:r>
            <a:r>
              <a:rPr lang="it-IT" b="1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IAP-</a:t>
            </a:r>
            <a:r>
              <a:rPr lang="it-IT" b="1" i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it-IT" i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4" descr="Gruppo, Terapia, Consulenza, Salute, Persone, Aiuto">
            <a:extLst>
              <a:ext uri="{FF2B5EF4-FFF2-40B4-BE49-F238E27FC236}">
                <a16:creationId xmlns:a16="http://schemas.microsoft.com/office/drawing/2014/main" id="{6009AA2A-EE5A-41D3-A0F4-9C1A9CABF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8"/>
          <a:stretch/>
        </p:blipFill>
        <p:spPr bwMode="auto">
          <a:xfrm>
            <a:off x="7462520" y="88141"/>
            <a:ext cx="1257935" cy="107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7B965578-2985-4753-9E96-DAEA6380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336" y="306977"/>
            <a:ext cx="8364775" cy="644691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CONCLUSIONI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8446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D1B42C4-4726-4611-A450-B560754D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1" y="245645"/>
            <a:ext cx="7200900" cy="644691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50000"/>
                  </a:schemeClr>
                </a:solidFill>
              </a:rPr>
              <a:t>BIBLIOGRAFIA PRIMARIA</a:t>
            </a:r>
            <a:endParaRPr lang="en-GB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9548476-68DA-460F-B12D-AD305BF7208D}"/>
              </a:ext>
            </a:extLst>
          </p:cNvPr>
          <p:cNvSpPr/>
          <p:nvPr/>
        </p:nvSpPr>
        <p:spPr>
          <a:xfrm>
            <a:off x="645411" y="707785"/>
            <a:ext cx="825795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Bowlby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J. (1989). 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Secure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Base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London/New York: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Routledge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450215" indent="-450215" algn="just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Brown, B. (2010).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Participation: the insider’s perspective.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Archives of Physical Medicine and Rehabilitation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91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(9), 34-7.</a:t>
            </a:r>
            <a:endParaRPr lang="it-IT" sz="1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 algn="just"/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Chou, W.S.,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Hamel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L.M., Thai, C.L.,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Debono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D., Chapman, R.A., Albrecht, T.L.,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Penner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L.A., &amp;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Eggly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S. (2017).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Discussing prognosis and treatment goals with patients with advanced cancer: A qualitative analysis of oncologists’ language.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Expectations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(5), 1073-1080.</a:t>
            </a:r>
            <a:endParaRPr lang="it-IT" sz="1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Finefrock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Patel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Zodda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Nierenberg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Feldman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J., &amp;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Ogedegbe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 (2018). 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Patient-</a:t>
            </a:r>
            <a:r>
              <a:rPr lang="en-GB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Centered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Communication </a:t>
            </a:r>
            <a:r>
              <a:rPr lang="en-GB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Behaviors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Correlate With Higher Patient Satisfaction Scores. Journal of Patient Experience, 5(3), 231-235.</a:t>
            </a:r>
            <a:endParaRPr lang="it-IT" sz="1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Horton, R. (2019). 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Offline: Gender and global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an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inexcusable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global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Lancet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393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511.</a:t>
            </a:r>
          </a:p>
          <a:p>
            <a:pPr marL="457200" indent="-457200"/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Marzorati, C., Bailo, L., Mazzocco, K., &amp; Pravettoni, G. (2018). 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Empowerment from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patient’s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caregiver’s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cancer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care.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Psychol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Open, 5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(2): 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2055102918815318.</a:t>
            </a:r>
            <a:endParaRPr lang="it-IT" sz="1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Merton, R.K.,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Fiske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&amp; Kendall, L.P. (1956).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focused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inteview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 Manual of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Glencoe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Free Press.</a:t>
            </a:r>
          </a:p>
          <a:p>
            <a:pPr marL="457200" indent="-457200" algn="just"/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Náfrádi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L.,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Nakamoto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K., &amp; Schulz, P.J.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(2017)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patient empowerment the key to promote adherence? A systematic review of the relationship between self-efficacy, health locus of control and medication adherence. </a:t>
            </a:r>
            <a:r>
              <a:rPr lang="en-US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PLoS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One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(10), e0186458.</a:t>
            </a:r>
            <a:endParaRPr lang="it-IT" sz="1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Ripamonti, E. (2011).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Collaborare: Metodi partecipativi per il sociale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Roma: Carocci.</a:t>
            </a:r>
            <a:endParaRPr lang="it-IT" sz="1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8310" indent="-448310" algn="just" eaLnBrk="0" fontAlgn="base" hangingPunct="0"/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Scott, M. (2016).</a:t>
            </a:r>
            <a:r>
              <a:rPr lang="en-GB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WordSmith</a:t>
            </a:r>
            <a:r>
              <a:rPr lang="en-GB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Tools Help Manual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version 7. Stroud: Lexical Analysis Software.</a:t>
            </a:r>
            <a:endParaRPr lang="it-IT" sz="1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Shannon,  G., Jansen, M., Williams, K., Cáceres, C., Motta, A.,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Odhiambo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A.,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Eleveld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A., &amp; </a:t>
            </a:r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Mannell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(2019). 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equality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science, medicine, and global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matter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 </a:t>
            </a:r>
            <a:r>
              <a:rPr lang="en-GB" sz="1400" i="1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The Lancet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, </a:t>
            </a:r>
            <a:r>
              <a:rPr lang="en-GB" sz="1400" i="1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393,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Source Sans Pro" panose="020B0503030403020204" pitchFamily="34" charset="0"/>
              </a:rPr>
              <a:t> 560-579.</a:t>
            </a:r>
            <a:endParaRPr lang="it-IT" sz="14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/>
            <a:r>
              <a:rPr lang="it-IT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Suler</a:t>
            </a:r>
            <a:r>
              <a:rPr lang="it-IT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(2004). 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online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disinhibition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CyberPsychology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4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Behavior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it-IT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321-326.</a:t>
            </a:r>
          </a:p>
          <a:p>
            <a:pPr marL="457200" indent="-457200" algn="just"/>
            <a:r>
              <a:rPr lang="en-US" sz="14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Topol</a:t>
            </a:r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E.J. (2015)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Patient Will See You Now: The Future of Medicine is in Your Hands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New York: Basic Books.</a:t>
            </a:r>
          </a:p>
          <a:p>
            <a:pPr marL="457200" indent="-457200" algn="just"/>
            <a:r>
              <a:rPr lang="en-US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Zimmerman, M.A., &amp; Rappaport, J. (1988).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Citizen participation, perceived control, and psychological empowerment.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American Journal of Community Psychology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16 (5), 725-750.</a:t>
            </a:r>
          </a:p>
          <a:p>
            <a:pPr marL="457200" indent="-457200" algn="just"/>
            <a:r>
              <a:rPr lang="en-GB" sz="1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World Health Organization. (1998). </a:t>
            </a:r>
            <a:r>
              <a:rPr lang="en-GB" sz="14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 Promotion Glossary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Geneva: WHO. Available at: http://www.who.int /</a:t>
            </a:r>
            <a:r>
              <a:rPr lang="en-GB" sz="14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healthpromotion</a:t>
            </a:r>
            <a:r>
              <a:rPr lang="en-GB" sz="1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/about/HPRGlossary1998.pdf </a:t>
            </a:r>
          </a:p>
        </p:txBody>
      </p:sp>
    </p:spTree>
    <p:extLst>
      <p:ext uri="{BB962C8B-B14F-4D97-AF65-F5344CB8AC3E}">
        <p14:creationId xmlns:p14="http://schemas.microsoft.com/office/powerpoint/2010/main" val="234101785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E5B0D8-E728-4178-AD9C-04BEA4915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1923" y="1313835"/>
            <a:ext cx="7220151" cy="1211606"/>
          </a:xfrm>
        </p:spPr>
        <p:txBody>
          <a:bodyPr>
            <a:noAutofit/>
          </a:bodyPr>
          <a:lstStyle/>
          <a:p>
            <a:pPr algn="ctr"/>
            <a:r>
              <a:rPr lang="it-IT" sz="3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Promuovere la comunicazione sanitaria in un’ottica </a:t>
            </a:r>
            <a:r>
              <a:rPr lang="it-IT" sz="33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IAP-</a:t>
            </a:r>
            <a:r>
              <a:rPr lang="it-IT" sz="3300" i="1" dirty="0" err="1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centred</a:t>
            </a:r>
            <a:r>
              <a:rPr lang="it-IT" sz="3300" i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GB" sz="3300" i="1" dirty="0"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AF36BAD-FE78-4510-8D29-212FA564909B}"/>
              </a:ext>
            </a:extLst>
          </p:cNvPr>
          <p:cNvSpPr/>
          <p:nvPr/>
        </p:nvSpPr>
        <p:spPr>
          <a:xfrm>
            <a:off x="571738" y="2531360"/>
            <a:ext cx="7882249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>
                <a:solidFill>
                  <a:schemeClr val="tx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progetto di Ricerca-Azione Partecipata</a:t>
            </a:r>
          </a:p>
          <a:p>
            <a:pPr algn="ctr"/>
            <a:r>
              <a:rPr lang="it-IT" sz="17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Abbatantuono, C.; Putignano, S.; </a:t>
            </a:r>
            <a:r>
              <a:rPr lang="it-IT" sz="17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Portaluri</a:t>
            </a:r>
            <a:r>
              <a:rPr lang="it-IT" sz="17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M.; Recchia, V.; </a:t>
            </a:r>
            <a:r>
              <a:rPr lang="it-IT" sz="1700" dirty="0" err="1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Tramacere</a:t>
            </a:r>
            <a:r>
              <a:rPr lang="it-IT" sz="17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F.; Maglie, R.</a:t>
            </a:r>
          </a:p>
          <a:p>
            <a:pPr algn="ctr"/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c.abbatantuono@hotmail.it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b="1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sara.a.putignano@gmail.com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b="1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m.portaluri@asl.brindisi.it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b="1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recchia@ifc.cnr.it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b="1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u="sng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francesco.tramacere@asl.brindisi.it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b="1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|</a:t>
            </a:r>
            <a:r>
              <a:rPr lang="it-IT" sz="1300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it-IT" sz="1300" u="sng" dirty="0">
                <a:solidFill>
                  <a:srgbClr val="004FC4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rosita.maglie@uniba.it</a:t>
            </a:r>
            <a:endParaRPr lang="en-GB" sz="1300" u="sng" dirty="0">
              <a:solidFill>
                <a:srgbClr val="004FC4"/>
              </a:solidFill>
            </a:endParaRPr>
          </a:p>
        </p:txBody>
      </p:sp>
      <p:pic>
        <p:nvPicPr>
          <p:cNvPr id="1028" name="Picture 4" descr="Risultati immagini per donne e scienza associazione">
            <a:extLst>
              <a:ext uri="{FF2B5EF4-FFF2-40B4-BE49-F238E27FC236}">
                <a16:creationId xmlns:a16="http://schemas.microsoft.com/office/drawing/2014/main" id="{3B976ED6-6FF7-4768-B7B9-CD3AA8864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r="2605"/>
          <a:stretch/>
        </p:blipFill>
        <p:spPr bwMode="auto">
          <a:xfrm>
            <a:off x="571739" y="5208934"/>
            <a:ext cx="1873822" cy="9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isultati immagini per cnr logo fisiologia">
            <a:extLst>
              <a:ext uri="{FF2B5EF4-FFF2-40B4-BE49-F238E27FC236}">
                <a16:creationId xmlns:a16="http://schemas.microsoft.com/office/drawing/2014/main" id="{C3357EAA-39B3-4D31-95A5-E0B44D15E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30" y="664402"/>
            <a:ext cx="3578338" cy="5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go">
            <a:extLst>
              <a:ext uri="{FF2B5EF4-FFF2-40B4-BE49-F238E27FC236}">
                <a16:creationId xmlns:a16="http://schemas.microsoft.com/office/drawing/2014/main" id="{DF717846-B298-4644-AF52-A0F3CA78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65" y="4181516"/>
            <a:ext cx="1470553" cy="102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magine correlata">
            <a:extLst>
              <a:ext uri="{FF2B5EF4-FFF2-40B4-BE49-F238E27FC236}">
                <a16:creationId xmlns:a16="http://schemas.microsoft.com/office/drawing/2014/main" id="{5C5BA283-3519-4368-854A-64A578671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11" y="490936"/>
            <a:ext cx="2195463" cy="90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DD7F16B9-C7CF-4B16-AE68-F0787C562743}"/>
              </a:ext>
            </a:extLst>
          </p:cNvPr>
          <p:cNvSpPr/>
          <p:nvPr/>
        </p:nvSpPr>
        <p:spPr>
          <a:xfrm>
            <a:off x="435782" y="6155473"/>
            <a:ext cx="2145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15.11.2019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4F1C3B-41C0-4542-B2E0-35FA0C526613}"/>
              </a:ext>
            </a:extLst>
          </p:cNvPr>
          <p:cNvSpPr txBox="1"/>
          <p:nvPr/>
        </p:nvSpPr>
        <p:spPr>
          <a:xfrm>
            <a:off x="5443158" y="3812184"/>
            <a:ext cx="301082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i="1" dirty="0"/>
              <a:t>…Grazie per l’attenzione!</a:t>
            </a:r>
            <a:endParaRPr lang="en-GB" i="1" dirty="0"/>
          </a:p>
        </p:txBody>
      </p:sp>
      <p:pic>
        <p:nvPicPr>
          <p:cNvPr id="3076" name="Picture 4" descr="Conversazione, Palloncino, Testo, Dialogo, Talk">
            <a:extLst>
              <a:ext uri="{FF2B5EF4-FFF2-40B4-BE49-F238E27FC236}">
                <a16:creationId xmlns:a16="http://schemas.microsoft.com/office/drawing/2014/main" id="{57186B59-3335-4A43-B23D-186AFA5EE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9" r="45931" b="28622"/>
          <a:stretch/>
        </p:blipFill>
        <p:spPr bwMode="auto">
          <a:xfrm>
            <a:off x="2705568" y="4389237"/>
            <a:ext cx="3732860" cy="1939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8209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lla, Persone, Democrazia, Comunità, Gruppo, Insieme">
            <a:extLst>
              <a:ext uri="{FF2B5EF4-FFF2-40B4-BE49-F238E27FC236}">
                <a16:creationId xmlns:a16="http://schemas.microsoft.com/office/drawing/2014/main" id="{4060F98D-4AEA-4800-A193-F9E716D7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077" y="331721"/>
            <a:ext cx="2210898" cy="11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DD1B42C4-4726-4611-A450-B560754D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26" y="462214"/>
            <a:ext cx="7200900" cy="1485900"/>
          </a:xfrm>
        </p:spPr>
        <p:txBody>
          <a:bodyPr>
            <a:normAutofit/>
          </a:bodyPr>
          <a:lstStyle/>
          <a:p>
            <a:r>
              <a:rPr lang="it-IT" sz="4200" dirty="0">
                <a:solidFill>
                  <a:schemeClr val="tx1">
                    <a:lumMod val="50000"/>
                  </a:schemeClr>
                </a:solidFill>
              </a:rPr>
              <a:t>Empowerment</a:t>
            </a:r>
            <a:br>
              <a:rPr lang="it-IT" sz="4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4200" dirty="0">
                <a:solidFill>
                  <a:schemeClr val="tx1">
                    <a:lumMod val="50000"/>
                  </a:schemeClr>
                </a:solidFill>
              </a:rPr>
              <a:t>del/la cittadino/a-paziente</a:t>
            </a:r>
            <a:endParaRPr lang="en-GB" sz="4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1E2680-EFC7-4CBF-B4F9-2DED17F48BAE}"/>
              </a:ext>
            </a:extLst>
          </p:cNvPr>
          <p:cNvSpPr txBox="1">
            <a:spLocks noChangeArrowheads="1"/>
          </p:cNvSpPr>
          <p:nvPr/>
        </p:nvSpPr>
        <p:spPr>
          <a:xfrm>
            <a:off x="809379" y="2078607"/>
            <a:ext cx="7794267" cy="2250256"/>
          </a:xfrm>
          <a:prstGeom prst="rect">
            <a:avLst/>
          </a:prstGeom>
          <a:ln/>
        </p:spPr>
        <p:txBody>
          <a:bodyPr vert="horz" lIns="0" tIns="55880" rIns="0" bIns="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L’evoluzione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della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civiltà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è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il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risultato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dell’applicazione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di 4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principi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guida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565150" indent="-457200"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Metafora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ecologica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individui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in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relazione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con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l’ambiente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65150" indent="-457200"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Prevenzione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promozione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del </a:t>
            </a: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benessere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salute non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più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solo “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assenza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malattia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  <a:p>
            <a:pPr marL="565150" indent="-457200"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Empowerment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capacità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autodeterminazione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;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controllo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di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sé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della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propria vita</a:t>
            </a:r>
          </a:p>
          <a:p>
            <a:pPr marL="565150" indent="-457200"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Inclusione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collaborare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per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ridurre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disuguaglianze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delle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ingiustizie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E8EAD65-37B1-4392-98D9-9996565A0A8E}"/>
              </a:ext>
            </a:extLst>
          </p:cNvPr>
          <p:cNvSpPr/>
          <p:nvPr/>
        </p:nvSpPr>
        <p:spPr>
          <a:xfrm>
            <a:off x="429349" y="4730200"/>
            <a:ext cx="8412512" cy="181588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    	</a:t>
            </a:r>
            <a:r>
              <a:rPr lang="en-US" alt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EMPOWERMENT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potere</a:t>
            </a:r>
            <a:r>
              <a:rPr lang="en-US" altLang="en-US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positivo</a:t>
            </a:r>
            <a:r>
              <a:rPr lang="en-US" altLang="en-US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condiviso</a:t>
            </a:r>
            <a:r>
              <a:rPr lang="en-US" altLang="en-US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con (e non agito </a:t>
            </a:r>
            <a:r>
              <a:rPr lang="en-US" altLang="en-US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su</a:t>
            </a:r>
            <a:r>
              <a:rPr lang="en-US" altLang="en-US" sz="2000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) </a:t>
            </a:r>
            <a:r>
              <a:rPr lang="en-US" altLang="en-US" sz="2000" u="sng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l’altro</a:t>
            </a:r>
            <a:r>
              <a:rPr lang="en-US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1600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 un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processo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fondato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informazione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controllo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partecipazione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(Zimmerman &amp; Rappaport, 1988)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altLang="en-US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AMBITO SANITARIO: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È un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processo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individuale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comunitario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attraverso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cui le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persone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acquisiscono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maggior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controllo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sulle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decisioni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ed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azioni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relative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alla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propria salute (OMS, 1998),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basato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sul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i="1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decision-sharing 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Marzorati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al., 2018)</a:t>
            </a:r>
          </a:p>
        </p:txBody>
      </p:sp>
      <p:pic>
        <p:nvPicPr>
          <p:cNvPr id="7" name="Elemento grafico 6" descr="Graffetta">
            <a:extLst>
              <a:ext uri="{FF2B5EF4-FFF2-40B4-BE49-F238E27FC236}">
                <a16:creationId xmlns:a16="http://schemas.microsoft.com/office/drawing/2014/main" id="{965A7216-9AD7-4955-9213-660334DEFDE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9465" y="4377031"/>
            <a:ext cx="720545" cy="720545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6FD1B626-62E3-4397-970B-12ACBBCB0493}"/>
              </a:ext>
            </a:extLst>
          </p:cNvPr>
          <p:cNvSpPr/>
          <p:nvPr/>
        </p:nvSpPr>
        <p:spPr>
          <a:xfrm>
            <a:off x="550899" y="5094092"/>
            <a:ext cx="269334" cy="20655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4112E79C-8043-4813-B09F-5A2AF7274BAB}"/>
              </a:ext>
            </a:extLst>
          </p:cNvPr>
          <p:cNvSpPr/>
          <p:nvPr/>
        </p:nvSpPr>
        <p:spPr>
          <a:xfrm>
            <a:off x="550899" y="5657438"/>
            <a:ext cx="269334" cy="206558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45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D1B42C4-4726-4611-A450-B560754D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562" y="504469"/>
            <a:ext cx="7200900" cy="1485900"/>
          </a:xfrm>
        </p:spPr>
        <p:txBody>
          <a:bodyPr>
            <a:normAutofit/>
          </a:bodyPr>
          <a:lstStyle/>
          <a:p>
            <a:r>
              <a:rPr lang="it-IT" sz="3200" dirty="0">
                <a:solidFill>
                  <a:schemeClr val="tx1">
                    <a:lumMod val="50000"/>
                  </a:schemeClr>
                </a:solidFill>
              </a:rPr>
              <a:t>«Il paziente La riceverà subito»:</a:t>
            </a:r>
            <a:br>
              <a:rPr lang="it-IT" sz="32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3200" dirty="0">
                <a:solidFill>
                  <a:schemeClr val="tx1">
                    <a:lumMod val="50000"/>
                  </a:schemeClr>
                </a:solidFill>
              </a:rPr>
              <a:t>verso un nuovo approccio IAP-</a:t>
            </a:r>
            <a:r>
              <a:rPr lang="it-IT" sz="3200" dirty="0" err="1">
                <a:solidFill>
                  <a:schemeClr val="tx1">
                    <a:lumMod val="50000"/>
                  </a:schemeClr>
                </a:solidFill>
              </a:rPr>
              <a:t>centred</a:t>
            </a:r>
            <a:endParaRPr lang="en-GB" sz="3200" i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148" name="Picture 4" descr="Gruppo, Terapia, Consulenza, Salute, Persone, Aiuto">
            <a:extLst>
              <a:ext uri="{FF2B5EF4-FFF2-40B4-BE49-F238E27FC236}">
                <a16:creationId xmlns:a16="http://schemas.microsoft.com/office/drawing/2014/main" id="{845F3CEF-DF9D-4BB1-A89D-C44A0EDAB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8"/>
          <a:stretch/>
        </p:blipFill>
        <p:spPr bwMode="auto">
          <a:xfrm>
            <a:off x="7209049" y="208058"/>
            <a:ext cx="1736431" cy="14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402E225-9E5B-4E42-BA37-4E60AC46E54B}"/>
              </a:ext>
            </a:extLst>
          </p:cNvPr>
          <p:cNvSpPr txBox="1">
            <a:spLocks noChangeArrowheads="1"/>
          </p:cNvSpPr>
          <p:nvPr/>
        </p:nvSpPr>
        <p:spPr>
          <a:xfrm>
            <a:off x="2625704" y="1842662"/>
            <a:ext cx="6167990" cy="2686680"/>
          </a:xfrm>
          <a:prstGeom prst="rect">
            <a:avLst/>
          </a:prstGeom>
          <a:ln/>
        </p:spPr>
        <p:txBody>
          <a:bodyPr vert="horz" lIns="0" tIns="55880" rIns="0" bIns="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indent="-342900"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q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Nuovo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ruolo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del/la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paziente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“empowered” e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sviluppo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ICT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quali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fattori-chiave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nella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DEMOCRATIZZAZIONE DELLA MEDICINA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085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q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Topol (2015)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paragona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l’introduzione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dello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smartphone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all’invenzione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della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macchina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da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stampa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&gt; </a:t>
            </a: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conoscenza</a:t>
            </a:r>
            <a:endParaRPr lang="en-US" alt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0850" indent="-342900"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q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Dal “medico” al “</a:t>
            </a:r>
            <a:r>
              <a:rPr lang="en-US" alt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consumatore</a:t>
            </a:r>
            <a:r>
              <a:rPr lang="en-US" alt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il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/la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paziente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controlla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tutte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le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operazioni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del proprio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corpo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; 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egli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ella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è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il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driver </a:t>
            </a:r>
            <a:r>
              <a:rPr lang="en-US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delle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proprie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decisioni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mediche</a:t>
            </a:r>
            <a:endParaRPr lang="en-US" alt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Risultati immagini per topol the patient will see you">
            <a:extLst>
              <a:ext uri="{FF2B5EF4-FFF2-40B4-BE49-F238E27FC236}">
                <a16:creationId xmlns:a16="http://schemas.microsoft.com/office/drawing/2014/main" id="{DF474FCA-8085-4D18-934A-EA90C69D8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9" y="1762652"/>
            <a:ext cx="2158915" cy="2766690"/>
          </a:xfrm>
          <a:prstGeom prst="rect">
            <a:avLst/>
          </a:prstGeom>
          <a:noFill/>
          <a:ln w="38100">
            <a:solidFill>
              <a:schemeClr val="accent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F97E7EE-A65F-4094-A9C3-A3E915E9C70C}"/>
              </a:ext>
            </a:extLst>
          </p:cNvPr>
          <p:cNvSpPr txBox="1">
            <a:spLocks noChangeArrowheads="1"/>
          </p:cNvSpPr>
          <p:nvPr/>
        </p:nvSpPr>
        <p:spPr>
          <a:xfrm>
            <a:off x="2362814" y="4746747"/>
            <a:ext cx="5170759" cy="7008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55880" rIns="0" bIns="0" rtlCol="0">
            <a:no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Nasce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così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un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approccio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IAP-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centred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ovvero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07950" indent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centrato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sugli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Individui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Attivi</a:t>
            </a:r>
            <a:r>
              <a:rPr lang="en-US" alt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en-US" altLang="en-US" i="1" dirty="0" err="1">
                <a:solidFill>
                  <a:srgbClr val="000000"/>
                </a:solidFill>
                <a:latin typeface="Calibri" panose="020F0502020204030204" pitchFamily="34" charset="0"/>
              </a:rPr>
              <a:t>Partecipi</a:t>
            </a:r>
            <a:endParaRPr lang="en-US" altLang="en-US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2D39D31-C64A-4930-8E2E-0561DD491952}"/>
              </a:ext>
            </a:extLst>
          </p:cNvPr>
          <p:cNvSpPr/>
          <p:nvPr/>
        </p:nvSpPr>
        <p:spPr>
          <a:xfrm>
            <a:off x="595562" y="5559808"/>
            <a:ext cx="8349918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Rischi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delle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nuove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tecnologie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p.e.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dipendenza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uso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eccessivo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o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improprio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450850" indent="-34290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ct val="100000"/>
              <a:buFont typeface="Wingdings" panose="05000000000000000000" pitchFamily="2" charset="2"/>
              <a:buChar char="§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La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pratica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della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medicina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sarà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sempre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sia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arte</a:t>
            </a:r>
            <a:r>
              <a:rPr lang="en-US" alt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che</a:t>
            </a:r>
            <a:r>
              <a:rPr lang="en-US" alt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scienza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da qui la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necessità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di una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corretta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condivisione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delle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informazioni</a:t>
            </a:r>
            <a:endParaRPr lang="en-US" alt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97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D1B42C4-4726-4611-A450-B560754D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15" y="377993"/>
            <a:ext cx="7200900" cy="148590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Comunicazione medico-paziente:</a:t>
            </a:r>
            <a:br>
              <a:rPr lang="it-IT" sz="40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quali effetti su diagnosi e prognosi?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172" name="Picture 4" descr="Stetoscopio Icona, Stetoscopio, Icona, Icone Mediche">
            <a:extLst>
              <a:ext uri="{FF2B5EF4-FFF2-40B4-BE49-F238E27FC236}">
                <a16:creationId xmlns:a16="http://schemas.microsoft.com/office/drawing/2014/main" id="{045242C3-E9D4-4094-B844-5785FE298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35" y="269709"/>
            <a:ext cx="1222813" cy="12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C994EFDE-473B-42B6-AC60-CC72D99C96C1}"/>
              </a:ext>
            </a:extLst>
          </p:cNvPr>
          <p:cNvSpPr/>
          <p:nvPr/>
        </p:nvSpPr>
        <p:spPr>
          <a:xfrm>
            <a:off x="304229" y="1576634"/>
            <a:ext cx="8751855" cy="17893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alt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Patient-Centred</a:t>
            </a:r>
            <a:r>
              <a:rPr lang="it-IT" alt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Communication</a:t>
            </a:r>
            <a:r>
              <a:rPr lang="it-IT" alt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(PCC)</a:t>
            </a:r>
            <a:r>
              <a:rPr lang="it-IT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Comunicazione Empatica che incrementa: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it-IT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alleanza terapeutica e compliance ↔ maggior controllo </a:t>
            </a:r>
            <a:r>
              <a:rPr lang="it-IT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Náfrádi</a:t>
            </a:r>
            <a:r>
              <a:rPr lang="it-IT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2017)</a:t>
            </a:r>
            <a:endParaRPr lang="it-IT" altLang="en-US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it-IT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la soddisfazione del/la paziente </a:t>
            </a:r>
            <a:r>
              <a:rPr lang="it-IT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-IT" altLang="en-US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Finefrock</a:t>
            </a:r>
            <a:r>
              <a:rPr lang="it-IT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al., 2018)</a:t>
            </a:r>
          </a:p>
          <a:p>
            <a:pPr marL="285750" indent="-285750">
              <a:buSzPct val="100000"/>
              <a:buFont typeface="Wingdings" panose="05000000000000000000" pitchFamily="2" charset="2"/>
              <a:buChar char="§"/>
            </a:pPr>
            <a:r>
              <a:rPr lang="it-IT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probabilità di recupero, specialmente in pazienti </a:t>
            </a:r>
            <a:r>
              <a:rPr lang="it-IT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oncologici </a:t>
            </a:r>
            <a:r>
              <a:rPr lang="it-IT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(Chou et al., 2017)</a:t>
            </a:r>
          </a:p>
          <a:p>
            <a:pPr algn="just">
              <a:lnSpc>
                <a:spcPct val="83000"/>
              </a:lnSpc>
              <a:spcBef>
                <a:spcPts val="575"/>
              </a:spcBef>
              <a:spcAft>
                <a:spcPts val="575"/>
              </a:spcAft>
              <a:buClrTx/>
              <a:buSzTx/>
              <a:buFontTx/>
              <a:buNone/>
            </a:pPr>
            <a:r>
              <a:rPr lang="it-IT" altLang="en-US" sz="3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altLang="en-US" sz="3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Responsabilità condivise sulla prognosi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BA806A-065E-47D4-8146-98BBB5720895}"/>
              </a:ext>
            </a:extLst>
          </p:cNvPr>
          <p:cNvSpPr/>
          <p:nvPr/>
        </p:nvSpPr>
        <p:spPr>
          <a:xfrm>
            <a:off x="574597" y="3401377"/>
            <a:ext cx="8211120" cy="6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3000"/>
              </a:lnSpc>
              <a:spcAft>
                <a:spcPts val="500"/>
              </a:spcAft>
              <a:buClrTx/>
              <a:buSzTx/>
              <a:buFontTx/>
              <a:buNone/>
            </a:pPr>
            <a:r>
              <a:rPr lang="it-IT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L’approccio PCC è dato dalla relazione </a:t>
            </a:r>
            <a:r>
              <a:rPr lang="it-IT" alt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aspettative del/la paziente – </a:t>
            </a:r>
            <a:r>
              <a:rPr lang="it-IT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strategie comunicative del medico </a:t>
            </a:r>
            <a:r>
              <a:rPr lang="it-IT" altLang="en-US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(parole, messaggi scritti e/o gesti paralinguistici).</a:t>
            </a:r>
          </a:p>
        </p:txBody>
      </p:sp>
      <p:graphicFrame>
        <p:nvGraphicFramePr>
          <p:cNvPr id="6" name="Group 60">
            <a:extLst>
              <a:ext uri="{FF2B5EF4-FFF2-40B4-BE49-F238E27FC236}">
                <a16:creationId xmlns:a16="http://schemas.microsoft.com/office/drawing/2014/main" id="{CD1B83CD-89DF-4E03-890A-1D5AB6325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430511"/>
              </p:ext>
            </p:extLst>
          </p:nvPr>
        </p:nvGraphicFramePr>
        <p:xfrm>
          <a:off x="894628" y="5188367"/>
          <a:ext cx="2636837" cy="1443674"/>
        </p:xfrm>
        <a:graphic>
          <a:graphicData uri="http://schemas.openxmlformats.org/drawingml/2006/table">
            <a:tbl>
              <a:tblPr/>
              <a:tblGrid>
                <a:gridCol w="2636837">
                  <a:extLst>
                    <a:ext uri="{9D8B030D-6E8A-4147-A177-3AD203B41FA5}">
                      <a16:colId xmlns:a16="http://schemas.microsoft.com/office/drawing/2014/main" val="3379230661"/>
                    </a:ext>
                  </a:extLst>
                </a:gridCol>
              </a:tblGrid>
              <a:tr h="477838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CONSIGLI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68391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Consigli impliciti </a:t>
                      </a:r>
                      <a:r>
                        <a:rPr kumimoji="0" lang="it-IT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(sempre aperti ad una scelta differente del paziente)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2214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Consigli espliciti </a:t>
                      </a:r>
                      <a:r>
                        <a:rPr kumimoji="0" lang="it-IT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(aperti o chiusi)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353081"/>
                  </a:ext>
                </a:extLst>
              </a:tr>
            </a:tbl>
          </a:graphicData>
        </a:graphic>
      </p:graphicFrame>
      <p:graphicFrame>
        <p:nvGraphicFramePr>
          <p:cNvPr id="7" name="Group 54">
            <a:extLst>
              <a:ext uri="{FF2B5EF4-FFF2-40B4-BE49-F238E27FC236}">
                <a16:creationId xmlns:a16="http://schemas.microsoft.com/office/drawing/2014/main" id="{A4FA17FC-1154-42D4-B227-353EA31AA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523925"/>
              </p:ext>
            </p:extLst>
          </p:nvPr>
        </p:nvGraphicFramePr>
        <p:xfrm>
          <a:off x="1183640" y="4562935"/>
          <a:ext cx="2178050" cy="390399"/>
        </p:xfrm>
        <a:graphic>
          <a:graphicData uri="http://schemas.openxmlformats.org/drawingml/2006/table">
            <a:tbl>
              <a:tblPr/>
              <a:tblGrid>
                <a:gridCol w="2178050">
                  <a:extLst>
                    <a:ext uri="{9D8B030D-6E8A-4147-A177-3AD203B41FA5}">
                      <a16:colId xmlns:a16="http://schemas.microsoft.com/office/drawing/2014/main" val="2503303888"/>
                    </a:ext>
                  </a:extLst>
                </a:gridCol>
              </a:tblGrid>
              <a:tr h="365125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</a:tabLst>
                      </a:pPr>
                      <a:r>
                        <a:rPr kumimoji="0" lang="it-IT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SPIEGAZIONI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176063"/>
                  </a:ext>
                </a:extLst>
              </a:tr>
            </a:tbl>
          </a:graphicData>
        </a:graphic>
      </p:graphicFrame>
      <p:graphicFrame>
        <p:nvGraphicFramePr>
          <p:cNvPr id="8" name="Group 48">
            <a:extLst>
              <a:ext uri="{FF2B5EF4-FFF2-40B4-BE49-F238E27FC236}">
                <a16:creationId xmlns:a16="http://schemas.microsoft.com/office/drawing/2014/main" id="{FC0BA9B0-74EF-40A8-B514-79776381C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511407"/>
              </p:ext>
            </p:extLst>
          </p:nvPr>
        </p:nvGraphicFramePr>
        <p:xfrm>
          <a:off x="4541838" y="4793567"/>
          <a:ext cx="1519237" cy="390399"/>
        </p:xfrm>
        <a:graphic>
          <a:graphicData uri="http://schemas.openxmlformats.org/drawingml/2006/table">
            <a:tbl>
              <a:tblPr/>
              <a:tblGrid>
                <a:gridCol w="1519237">
                  <a:extLst>
                    <a:ext uri="{9D8B030D-6E8A-4147-A177-3AD203B41FA5}">
                      <a16:colId xmlns:a16="http://schemas.microsoft.com/office/drawing/2014/main" val="2196893134"/>
                    </a:ext>
                  </a:extLst>
                </a:gridCol>
              </a:tblGrid>
              <a:tr h="306388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</a:tabLst>
                      </a:pPr>
                      <a:r>
                        <a:rPr kumimoji="0" lang="it-IT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icrosoft YaHei" panose="020B0503020204020204" pitchFamily="34" charset="-122"/>
                        </a:rPr>
                        <a:t>SIMPATIA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25180"/>
                  </a:ext>
                </a:extLst>
              </a:tr>
            </a:tbl>
          </a:graphicData>
        </a:graphic>
      </p:graphicFrame>
      <p:graphicFrame>
        <p:nvGraphicFramePr>
          <p:cNvPr id="9" name="Group 30">
            <a:extLst>
              <a:ext uri="{FF2B5EF4-FFF2-40B4-BE49-F238E27FC236}">
                <a16:creationId xmlns:a16="http://schemas.microsoft.com/office/drawing/2014/main" id="{025535BD-6EDA-41A7-A806-8D5C0EB46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80298"/>
              </p:ext>
            </p:extLst>
          </p:nvPr>
        </p:nvGraphicFramePr>
        <p:xfrm>
          <a:off x="3654425" y="5235042"/>
          <a:ext cx="2406650" cy="1408170"/>
        </p:xfrm>
        <a:graphic>
          <a:graphicData uri="http://schemas.openxmlformats.org/drawingml/2006/table">
            <a:tbl>
              <a:tblPr/>
              <a:tblGrid>
                <a:gridCol w="2406650">
                  <a:extLst>
                    <a:ext uri="{9D8B030D-6E8A-4147-A177-3AD203B41FA5}">
                      <a16:colId xmlns:a16="http://schemas.microsoft.com/office/drawing/2014/main" val="1897136546"/>
                    </a:ext>
                  </a:extLst>
                </a:gridCol>
              </a:tblGrid>
              <a:tr h="379229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EMPATIA NEGATIVA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64859"/>
                  </a:ext>
                </a:extLst>
              </a:tr>
              <a:tr h="339257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Giudizio negativo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4440"/>
                  </a:ext>
                </a:extLst>
              </a:tr>
              <a:tr h="339257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Rifiuto di alcune opinioni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795455"/>
                  </a:ext>
                </a:extLst>
              </a:tr>
              <a:tr h="339257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Respingere i sentimenti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156128"/>
                  </a:ext>
                </a:extLst>
              </a:tr>
            </a:tbl>
          </a:graphicData>
        </a:graphic>
      </p:graphicFrame>
      <p:graphicFrame>
        <p:nvGraphicFramePr>
          <p:cNvPr id="10" name="Group 4">
            <a:extLst>
              <a:ext uri="{FF2B5EF4-FFF2-40B4-BE49-F238E27FC236}">
                <a16:creationId xmlns:a16="http://schemas.microsoft.com/office/drawing/2014/main" id="{E22F4920-D7E2-4D16-BDF0-34B35338F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614989"/>
              </p:ext>
            </p:extLst>
          </p:nvPr>
        </p:nvGraphicFramePr>
        <p:xfrm>
          <a:off x="6244447" y="4129944"/>
          <a:ext cx="2687637" cy="2502097"/>
        </p:xfrm>
        <a:graphic>
          <a:graphicData uri="http://schemas.openxmlformats.org/drawingml/2006/table">
            <a:tbl>
              <a:tblPr/>
              <a:tblGrid>
                <a:gridCol w="2687637">
                  <a:extLst>
                    <a:ext uri="{9D8B030D-6E8A-4147-A177-3AD203B41FA5}">
                      <a16:colId xmlns:a16="http://schemas.microsoft.com/office/drawing/2014/main" val="1825631566"/>
                    </a:ext>
                  </a:extLst>
                </a:gridCol>
              </a:tblGrid>
              <a:tr h="268202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EMPATIA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022961"/>
                  </a:ext>
                </a:extLst>
              </a:tr>
              <a:tr h="268202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Stimolazione del paziente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224633"/>
                  </a:ext>
                </a:extLst>
              </a:tr>
              <a:tr h="323407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Comprenderne il punto di vista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45230"/>
                  </a:ext>
                </a:extLst>
              </a:tr>
              <a:tr h="268202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Approvazione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0244"/>
                  </a:ext>
                </a:extLst>
              </a:tr>
              <a:tr h="268202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Riferimento a dettagli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185570"/>
                  </a:ext>
                </a:extLst>
              </a:tr>
              <a:tr h="637151">
                <a:tc>
                  <a:txBody>
                    <a:bodyPr/>
                    <a:lstStyle>
                      <a:lvl1pPr>
                        <a:lnSpc>
                          <a:spcPct val="89000"/>
                        </a:lnSpc>
                        <a:spcBef>
                          <a:spcPts val="142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89000"/>
                        </a:lnSpc>
                        <a:spcBef>
                          <a:spcPts val="113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89000"/>
                        </a:lnSpc>
                        <a:spcBef>
                          <a:spcPts val="850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600" i="1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89000"/>
                        </a:lnSpc>
                        <a:spcBef>
                          <a:spcPts val="575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 sz="1400"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89000"/>
                        </a:lnSpc>
                        <a:spcBef>
                          <a:spcPts val="288"/>
                        </a:spcBef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>
                        <a:lnSpc>
                          <a:spcPct val="89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  <a:defRPr>
                          <a:solidFill>
                            <a:srgbClr val="F78A1D"/>
                          </a:solidFill>
                          <a:latin typeface="Franklin Gothic Book" panose="020B050302010202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</a:tabLst>
                      </a:pPr>
                      <a:r>
                        <a:rPr kumimoji="0" lang="it-IT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Accettazione </a:t>
                      </a:r>
                      <a:r>
                        <a:rPr kumimoji="0" lang="it-IT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Calibri" panose="020F0502020204030204" pitchFamily="34" charset="0"/>
                        </a:rPr>
                        <a:t>(Giudizio positivo, supporto incondizionato, rifiuto delle autocritiche del paziente e incoraggiamento)</a:t>
                      </a:r>
                    </a:p>
                  </a:txBody>
                  <a:tcPr marL="90000" marR="90000" marT="60135" marB="46800" horzOverflow="overflow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99818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DC195553-38B3-42A0-AA7A-BB5DCAF883E8}"/>
              </a:ext>
            </a:extLst>
          </p:cNvPr>
          <p:cNvSpPr/>
          <p:nvPr/>
        </p:nvSpPr>
        <p:spPr>
          <a:xfrm>
            <a:off x="1282099" y="4145338"/>
            <a:ext cx="4498732" cy="325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83000"/>
              </a:lnSpc>
              <a:spcBef>
                <a:spcPts val="575"/>
              </a:spcBef>
              <a:spcAft>
                <a:spcPts val="575"/>
              </a:spcAft>
              <a:buClrTx/>
              <a:buSzTx/>
              <a:buFontTx/>
              <a:buNone/>
            </a:pPr>
            <a:r>
              <a:rPr lang="it-IT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FATTORI COMUNICATIVI GESTITI DAL MEDICO:</a:t>
            </a:r>
          </a:p>
        </p:txBody>
      </p:sp>
    </p:spTree>
    <p:extLst>
      <p:ext uri="{BB962C8B-B14F-4D97-AF65-F5344CB8AC3E}">
        <p14:creationId xmlns:p14="http://schemas.microsoft.com/office/powerpoint/2010/main" val="1290117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5D9CA578-5888-4A87-89FE-93CAB0C34E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088" y="400903"/>
            <a:ext cx="7200900" cy="645880"/>
          </a:xfrm>
          <a:ln/>
        </p:spPr>
        <p:txBody>
          <a:bodyPr>
            <a:normAutofit/>
          </a:bodyPr>
          <a:lstStyle/>
          <a:p>
            <a:pPr>
              <a:lnSpc>
                <a:spcPct val="89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n-US" altLang="en-US" sz="3500" dirty="0" err="1">
                <a:solidFill>
                  <a:srgbClr val="2D2D2D"/>
                </a:solidFill>
              </a:rPr>
              <a:t>Equità,Genere</a:t>
            </a:r>
            <a:r>
              <a:rPr lang="en-US" altLang="en-US" sz="3500" dirty="0">
                <a:solidFill>
                  <a:srgbClr val="2D2D2D"/>
                </a:solidFill>
              </a:rPr>
              <a:t> e Salute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E6174093-B254-4E3D-AA4B-B08BB426B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768" y="88900"/>
            <a:ext cx="3666319" cy="111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C114353D-80D5-4359-8101-BB0935ECC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8" y="1325101"/>
            <a:ext cx="8382000" cy="317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just">
              <a:spcAft>
                <a:spcPts val="1000"/>
              </a:spcAft>
            </a:pPr>
            <a:r>
              <a:rPr lang="it-IT" altLang="en-US" dirty="0">
                <a:solidFill>
                  <a:srgbClr val="222222"/>
                </a:solidFill>
                <a:latin typeface="Calibri" panose="020F0502020204030204" pitchFamily="34" charset="0"/>
              </a:rPr>
              <a:t>L'OMS ha identificato le «Dieci minacce alla salute globale nel 2019», escludendo la </a:t>
            </a:r>
            <a:r>
              <a:rPr lang="it-IT" alt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disuguaglianza di genere</a:t>
            </a:r>
            <a:r>
              <a:rPr lang="it-IT" altLang="en-US" dirty="0">
                <a:solidFill>
                  <a:srgbClr val="222222"/>
                </a:solidFill>
                <a:latin typeface="Calibri" panose="020F0502020204030204" pitchFamily="34" charset="0"/>
              </a:rPr>
              <a:t> (Horton, 2019).</a:t>
            </a:r>
          </a:p>
          <a:p>
            <a:pPr algn="just">
              <a:lnSpc>
                <a:spcPts val="2150"/>
              </a:lnSpc>
              <a:spcBef>
                <a:spcPts val="288"/>
              </a:spcBef>
              <a:spcAft>
                <a:spcPts val="288"/>
              </a:spcAft>
            </a:pPr>
            <a:r>
              <a:rPr lang="it-IT" altLang="en-U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EVIDENZE STATISTICHE</a:t>
            </a:r>
            <a:r>
              <a:rPr lang="it-IT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: 200,000,000D non hanno accesso alla contraccezione; 30,000,000D non partoriscono in una struttura sanitaria; 45,000,000D hanno cure </a:t>
            </a:r>
            <a:r>
              <a:rPr lang="it-IT" altLang="en-US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prentatali</a:t>
            </a:r>
            <a:r>
              <a:rPr lang="it-IT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inadeguate o assenti. 1/3D subisce violenza sessuale ed oltre 1,000,000D muoiono ogni anno di cancro al seno, alla cervice, all’ovaio e all’utero.</a:t>
            </a:r>
          </a:p>
          <a:p>
            <a:pPr marL="0" indent="0" algn="just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r>
              <a:rPr lang="it-IT" altLang="en-US" sz="25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it-IT" altLang="en-US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altLang="en-US" dirty="0">
                <a:solidFill>
                  <a:srgbClr val="222222"/>
                </a:solidFill>
                <a:latin typeface="Calibri" panose="020F0502020204030204" pitchFamily="34" charset="0"/>
              </a:rPr>
              <a:t>Necessità di riconoscere questi fenomeni, promuovere l'Empowerment delle donne, e adottare politiche e leggi che garantiscano la parità di genere. Far progredire la salute e i diritti delle donne dipende tanto dal </a:t>
            </a:r>
            <a:r>
              <a:rPr lang="it-IT" alt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sistema sanitario</a:t>
            </a:r>
            <a:r>
              <a:rPr lang="it-IT" altLang="en-US" dirty="0">
                <a:solidFill>
                  <a:srgbClr val="222222"/>
                </a:solidFill>
                <a:latin typeface="Calibri" panose="020F0502020204030204" pitchFamily="34" charset="0"/>
              </a:rPr>
              <a:t>, quanto dalla </a:t>
            </a:r>
            <a:r>
              <a:rPr lang="it-IT" altLang="en-US" b="1" dirty="0">
                <a:solidFill>
                  <a:srgbClr val="222222"/>
                </a:solidFill>
                <a:latin typeface="Calibri" panose="020F0502020204030204" pitchFamily="34" charset="0"/>
              </a:rPr>
              <a:t>società</a:t>
            </a:r>
            <a:r>
              <a:rPr lang="it-IT" altLang="en-US" dirty="0">
                <a:solidFill>
                  <a:srgbClr val="222222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 algn="just">
              <a:spcBef>
                <a:spcPts val="288"/>
              </a:spcBef>
              <a:spcAft>
                <a:spcPts val="288"/>
              </a:spcAft>
              <a:buClrTx/>
              <a:buSzTx/>
              <a:buFontTx/>
              <a:buNone/>
            </a:pPr>
            <a:endParaRPr lang="it-IT" altLang="en-US" dirty="0">
              <a:solidFill>
                <a:srgbClr val="22222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6874028-878A-4200-BF81-FFCA969862D8}"/>
              </a:ext>
            </a:extLst>
          </p:cNvPr>
          <p:cNvSpPr/>
          <p:nvPr/>
        </p:nvSpPr>
        <p:spPr>
          <a:xfrm>
            <a:off x="2611801" y="4932734"/>
            <a:ext cx="634328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#</a:t>
            </a:r>
            <a:r>
              <a:rPr lang="en-US" altLang="en-US" sz="20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LancetWomen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222222"/>
                </a:solidFill>
                <a:latin typeface="Calibri" panose="020F0502020204030204" pitchFamily="34" charset="0"/>
              </a:rPr>
              <a:t>(Shannon et al., 2019): 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la </a:t>
            </a:r>
            <a:r>
              <a:rPr lang="en-US" altLang="en-US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quantità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e </a:t>
            </a:r>
            <a:r>
              <a:rPr lang="en-US" altLang="en-US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qualità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dei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dati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di </a:t>
            </a:r>
            <a:r>
              <a:rPr lang="en-US" altLang="en-US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genere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stia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migliorando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solidFill>
                  <a:srgbClr val="222222"/>
                </a:solidFill>
                <a:latin typeface="Calibri" panose="020F0502020204030204" pitchFamily="34" charset="0"/>
              </a:rPr>
              <a:t>nel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 tempo.</a:t>
            </a:r>
          </a:p>
          <a:p>
            <a:pPr algn="just"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Le </a:t>
            </a:r>
            <a:r>
              <a:rPr lang="en-US" altLang="en-US" sz="20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donne</a:t>
            </a:r>
            <a:r>
              <a:rPr lang="en-US" altLang="en-U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stanno</a:t>
            </a:r>
            <a:r>
              <a:rPr lang="en-US" altLang="en-U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facendo</a:t>
            </a:r>
            <a:r>
              <a:rPr lang="en-US" altLang="en-U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progressi</a:t>
            </a:r>
            <a:r>
              <a:rPr lang="en-US" altLang="en-U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, ma </a:t>
            </a:r>
            <a:r>
              <a:rPr lang="en-US" altLang="en-US" sz="20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rimangono</a:t>
            </a:r>
            <a:r>
              <a:rPr lang="en-US" altLang="en-U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considerevolmente</a:t>
            </a:r>
            <a:r>
              <a:rPr lang="en-US" altLang="en-US" sz="2000" b="1" dirty="0">
                <a:solidFill>
                  <a:srgbClr val="22222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rgbClr val="222222"/>
                </a:solidFill>
                <a:latin typeface="Calibri" panose="020F0502020204030204" pitchFamily="34" charset="0"/>
              </a:rPr>
              <a:t>svantaggiate</a:t>
            </a:r>
            <a:r>
              <a:rPr lang="en-US" altLang="en-US" sz="2000" dirty="0">
                <a:solidFill>
                  <a:srgbClr val="222222"/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4887CB-FEA6-4DD5-B097-27AFDB958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r="5033" b="26179"/>
          <a:stretch/>
        </p:blipFill>
        <p:spPr bwMode="auto">
          <a:xfrm>
            <a:off x="573088" y="4562710"/>
            <a:ext cx="1935937" cy="2117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D1B42C4-4726-4611-A450-B560754D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06" y="535294"/>
            <a:ext cx="7517282" cy="747578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IL PROGETTO - Materiali e metodi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218" name="Picture 2" descr="Business, Idea, Strategia, Marketing, Piano, Visione">
            <a:extLst>
              <a:ext uri="{FF2B5EF4-FFF2-40B4-BE49-F238E27FC236}">
                <a16:creationId xmlns:a16="http://schemas.microsoft.com/office/drawing/2014/main" id="{BB0BA8F5-8914-43EF-9007-DAD8A5408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1" r="30471" b="48070"/>
          <a:stretch/>
        </p:blipFill>
        <p:spPr bwMode="auto">
          <a:xfrm>
            <a:off x="8074791" y="102768"/>
            <a:ext cx="847598" cy="12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45411" y="1768921"/>
            <a:ext cx="8108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Variante dell’Action </a:t>
            </a:r>
            <a:r>
              <a:rPr lang="it-IT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Research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lewiniana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(Colucci et al., 2008):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RICERCA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come processo circolare e partecipativo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AZIONE SOCIALE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gruppi come </a:t>
            </a:r>
            <a:r>
              <a:rPr lang="it-IT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soggetto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sociale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FORMAZIONE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 azione = (meta)conoscenza</a:t>
            </a:r>
          </a:p>
          <a:p>
            <a:pPr algn="just"/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Metodi d’indagine: Intervista non strutturata (Sessione pilota); Focus Group </a:t>
            </a:r>
            <a:r>
              <a:rPr lang="it-IT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Discussion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(FGD), Analisi quanti-/qualitative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B7198E-BAF8-4E76-A7CF-8DC8B47743F7}"/>
              </a:ext>
            </a:extLst>
          </p:cNvPr>
          <p:cNvSpPr txBox="1"/>
          <p:nvPr/>
        </p:nvSpPr>
        <p:spPr>
          <a:xfrm>
            <a:off x="645410" y="1327333"/>
            <a:ext cx="80310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RAP [RICERCA-AZIONE PARTECIPATA]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B7198E-BAF8-4E76-A7CF-8DC8B47743F7}"/>
              </a:ext>
            </a:extLst>
          </p:cNvPr>
          <p:cNvSpPr txBox="1"/>
          <p:nvPr/>
        </p:nvSpPr>
        <p:spPr>
          <a:xfrm>
            <a:off x="645410" y="5557555"/>
            <a:ext cx="80310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STRUMENTI DI ANALISI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EB7198E-BAF8-4E76-A7CF-8DC8B47743F7}"/>
              </a:ext>
            </a:extLst>
          </p:cNvPr>
          <p:cNvSpPr txBox="1"/>
          <p:nvPr/>
        </p:nvSpPr>
        <p:spPr>
          <a:xfrm>
            <a:off x="645410" y="3730143"/>
            <a:ext cx="803107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5411" y="4189655"/>
            <a:ext cx="81086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Campione (n = 4; N = 9):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donne-IAP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in carico presso il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Reparto di Radioterapia 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dell’Ospedale A. Perrino - ASL Brindisi</a:t>
            </a:r>
          </a:p>
          <a:p>
            <a:pPr algn="just"/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Corpus (9,879 </a:t>
            </a:r>
            <a:r>
              <a:rPr lang="it-IT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text tokens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): dati e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informazioni linguistiche e discorsive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(</a:t>
            </a:r>
            <a:r>
              <a:rPr lang="it-IT" sz="2000" i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Linguistic</a:t>
            </a:r>
            <a:r>
              <a:rPr lang="it-IT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patterns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; </a:t>
            </a:r>
            <a:r>
              <a:rPr lang="it-IT" sz="2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Keywords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) prodotte dal campione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45411" y="6058443"/>
            <a:ext cx="810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Concordancer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it-IT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WordSmith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Tool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7.0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(Scott, 2016) </a:t>
            </a:r>
          </a:p>
        </p:txBody>
      </p:sp>
    </p:spTree>
    <p:extLst>
      <p:ext uri="{BB962C8B-B14F-4D97-AF65-F5344CB8AC3E}">
        <p14:creationId xmlns:p14="http://schemas.microsoft.com/office/powerpoint/2010/main" val="299995479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3559C5C-1CE0-4ECB-853E-A637DAB6433C}"/>
              </a:ext>
            </a:extLst>
          </p:cNvPr>
          <p:cNvSpPr txBox="1">
            <a:spLocks/>
          </p:cNvSpPr>
          <p:nvPr/>
        </p:nvSpPr>
        <p:spPr>
          <a:xfrm>
            <a:off x="645411" y="244350"/>
            <a:ext cx="7200900" cy="644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FASI DEL PROGETTO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B7198E-BAF8-4E76-A7CF-8DC8B47743F7}"/>
              </a:ext>
            </a:extLst>
          </p:cNvPr>
          <p:cNvSpPr txBox="1"/>
          <p:nvPr/>
        </p:nvSpPr>
        <p:spPr>
          <a:xfrm>
            <a:off x="645411" y="878045"/>
            <a:ext cx="422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Raccolta + Analisi dei dati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817BAA24-C1B8-4B7F-BC5E-05D0319C24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5762255"/>
              </p:ext>
            </p:extLst>
          </p:nvPr>
        </p:nvGraphicFramePr>
        <p:xfrm>
          <a:off x="983604" y="3181985"/>
          <a:ext cx="3887297" cy="185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76D1402-13A6-438E-93E0-ED026BC62F00}"/>
              </a:ext>
            </a:extLst>
          </p:cNvPr>
          <p:cNvSpPr txBox="1"/>
          <p:nvPr/>
        </p:nvSpPr>
        <p:spPr>
          <a:xfrm>
            <a:off x="978309" y="2501507"/>
            <a:ext cx="3811603" cy="646331"/>
          </a:xfrm>
          <a:prstGeom prst="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FGD [FOCUS GROUP DISCUSSION]</a:t>
            </a:r>
          </a:p>
          <a:p>
            <a:pPr algn="ctr"/>
            <a:r>
              <a:rPr lang="it-IT" dirty="0">
                <a:latin typeface="Calibri Light" panose="020F0302020204030204" pitchFamily="34" charset="0"/>
                <a:cs typeface="Calibri Light" panose="020F0302020204030204" pitchFamily="34" charset="0"/>
              </a:rPr>
              <a:t>(Merton et al., 1956)</a:t>
            </a:r>
          </a:p>
        </p:txBody>
      </p:sp>
      <p:pic>
        <p:nvPicPr>
          <p:cNvPr id="12" name="Elemento grafico 11" descr="Lampadina">
            <a:extLst>
              <a:ext uri="{FF2B5EF4-FFF2-40B4-BE49-F238E27FC236}">
                <a16:creationId xmlns:a16="http://schemas.microsoft.com/office/drawing/2014/main" id="{00A8B91B-4918-4F4E-B7E9-A606E8EB53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01375" y="3512230"/>
            <a:ext cx="341442" cy="371817"/>
          </a:xfrm>
          <a:prstGeom prst="rect">
            <a:avLst/>
          </a:prstGeom>
        </p:spPr>
      </p:pic>
      <p:pic>
        <p:nvPicPr>
          <p:cNvPr id="14" name="Elemento grafico 13" descr="Recensione cliente da destra a sinistra">
            <a:extLst>
              <a:ext uri="{FF2B5EF4-FFF2-40B4-BE49-F238E27FC236}">
                <a16:creationId xmlns:a16="http://schemas.microsoft.com/office/drawing/2014/main" id="{80A2ADDB-D883-447C-8C8A-F724DCEBBFE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4907" y="4267802"/>
            <a:ext cx="354378" cy="385904"/>
          </a:xfrm>
          <a:prstGeom prst="rect">
            <a:avLst/>
          </a:prstGeom>
        </p:spPr>
      </p:pic>
      <p:pic>
        <p:nvPicPr>
          <p:cNvPr id="16" name="Elemento grafico 15" descr="Stretta di mano">
            <a:extLst>
              <a:ext uri="{FF2B5EF4-FFF2-40B4-BE49-F238E27FC236}">
                <a16:creationId xmlns:a16="http://schemas.microsoft.com/office/drawing/2014/main" id="{30CFBEC0-3DF7-4A83-84C5-D86994002FC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7726" y="3042694"/>
            <a:ext cx="508740" cy="553997"/>
          </a:xfrm>
          <a:prstGeom prst="rect">
            <a:avLst/>
          </a:prstGeom>
        </p:spPr>
      </p:pic>
      <p:pic>
        <p:nvPicPr>
          <p:cNvPr id="18" name="Elemento grafico 17" descr="Brainstorming di gruppo">
            <a:extLst>
              <a:ext uri="{FF2B5EF4-FFF2-40B4-BE49-F238E27FC236}">
                <a16:creationId xmlns:a16="http://schemas.microsoft.com/office/drawing/2014/main" id="{8D407959-8B64-4704-9965-398ED0D766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94907" y="3884047"/>
            <a:ext cx="354378" cy="385903"/>
          </a:xfrm>
          <a:prstGeom prst="rect">
            <a:avLst/>
          </a:prstGeom>
        </p:spPr>
      </p:pic>
      <p:pic>
        <p:nvPicPr>
          <p:cNvPr id="20" name="Elemento grafico 19" descr="Presentazione con elenco di controllo">
            <a:extLst>
              <a:ext uri="{FF2B5EF4-FFF2-40B4-BE49-F238E27FC236}">
                <a16:creationId xmlns:a16="http://schemas.microsoft.com/office/drawing/2014/main" id="{CE40483C-A1DF-4AD4-8E9D-35EDD8D1F9C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17726" y="4595395"/>
            <a:ext cx="508740" cy="553997"/>
          </a:xfrm>
          <a:prstGeom prst="rect">
            <a:avLst/>
          </a:prstGeom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C2CBD12F-E99C-4E5D-B8A9-E4EBDDDFC77A}"/>
              </a:ext>
            </a:extLst>
          </p:cNvPr>
          <p:cNvSpPr/>
          <p:nvPr/>
        </p:nvSpPr>
        <p:spPr>
          <a:xfrm>
            <a:off x="2449629" y="5744704"/>
            <a:ext cx="5072514" cy="38365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RESTITUZIONE</a:t>
            </a:r>
            <a:r>
              <a:rPr lang="it-IT" b="1" dirty="0"/>
              <a:t> </a:t>
            </a:r>
            <a:r>
              <a:rPr lang="it-IT" dirty="0"/>
              <a:t>E CONDIVISIONE DEI DATI</a:t>
            </a:r>
          </a:p>
        </p:txBody>
      </p:sp>
      <p:sp>
        <p:nvSpPr>
          <p:cNvPr id="25" name="Callout: freccia in su 24">
            <a:extLst>
              <a:ext uri="{FF2B5EF4-FFF2-40B4-BE49-F238E27FC236}">
                <a16:creationId xmlns:a16="http://schemas.microsoft.com/office/drawing/2014/main" id="{E4C34F97-25E4-4590-B626-BD9B5BDF4730}"/>
              </a:ext>
            </a:extLst>
          </p:cNvPr>
          <p:cNvSpPr/>
          <p:nvPr/>
        </p:nvSpPr>
        <p:spPr>
          <a:xfrm>
            <a:off x="3202805" y="6156450"/>
            <a:ext cx="3566161" cy="457200"/>
          </a:xfrm>
          <a:prstGeom prst="up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AZIONE SOCIALE  ↔  RICERCA</a:t>
            </a:r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35D54C80-FA2F-4C90-9652-10200A9FFC88}"/>
              </a:ext>
            </a:extLst>
          </p:cNvPr>
          <p:cNvSpPr/>
          <p:nvPr/>
        </p:nvSpPr>
        <p:spPr>
          <a:xfrm>
            <a:off x="2839325" y="5078503"/>
            <a:ext cx="175853" cy="644551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9C943829-92FC-498F-90C8-FE480FB3AC1D}"/>
              </a:ext>
            </a:extLst>
          </p:cNvPr>
          <p:cNvSpPr/>
          <p:nvPr/>
        </p:nvSpPr>
        <p:spPr>
          <a:xfrm>
            <a:off x="6966187" y="5078502"/>
            <a:ext cx="175853" cy="629837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Elemento grafico 28" descr="Condividi con una persona">
            <a:extLst>
              <a:ext uri="{FF2B5EF4-FFF2-40B4-BE49-F238E27FC236}">
                <a16:creationId xmlns:a16="http://schemas.microsoft.com/office/drawing/2014/main" id="{932BF3B7-D2C3-470D-B0DB-B4EECAE601C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848888" y="5504083"/>
            <a:ext cx="1353917" cy="1353917"/>
          </a:xfrm>
          <a:prstGeom prst="rect">
            <a:avLst/>
          </a:prstGeom>
        </p:spPr>
      </p:pic>
      <p:graphicFrame>
        <p:nvGraphicFramePr>
          <p:cNvPr id="32" name="Diagramma 31">
            <a:extLst>
              <a:ext uri="{FF2B5EF4-FFF2-40B4-BE49-F238E27FC236}">
                <a16:creationId xmlns:a16="http://schemas.microsoft.com/office/drawing/2014/main" id="{B7A31EDC-CBC8-4AB2-88AE-F5739F43C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88546"/>
              </p:ext>
            </p:extLst>
          </p:nvPr>
        </p:nvGraphicFramePr>
        <p:xfrm>
          <a:off x="5300343" y="1473522"/>
          <a:ext cx="3507542" cy="3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7BC904B-5218-411A-BE47-8617B5AA9E30}"/>
              </a:ext>
            </a:extLst>
          </p:cNvPr>
          <p:cNvSpPr txBox="1"/>
          <p:nvPr/>
        </p:nvSpPr>
        <p:spPr>
          <a:xfrm>
            <a:off x="5278600" y="884512"/>
            <a:ext cx="355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2. Analisi dei dati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3531" y="5122559"/>
            <a:ext cx="1956974" cy="923330"/>
          </a:xfrm>
          <a:prstGeom prst="rect">
            <a:avLst/>
          </a:prstGeom>
          <a:solidFill>
            <a:schemeClr val="tx2"/>
          </a:solidFill>
          <a:ln>
            <a:noFill/>
            <a:prstDash val="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Generatività</a:t>
            </a:r>
            <a:r>
              <a:rPr lang="it-IT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dell’azione sociale </a:t>
            </a:r>
            <a:r>
              <a:rPr lang="it-IT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(Ripamonti, 2011)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E1F604A-1B6D-4A72-9182-96175A0F5810}"/>
              </a:ext>
            </a:extLst>
          </p:cNvPr>
          <p:cNvSpPr txBox="1"/>
          <p:nvPr/>
        </p:nvSpPr>
        <p:spPr>
          <a:xfrm>
            <a:off x="974796" y="1450945"/>
            <a:ext cx="3811603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INTERVISTA NON STRUTTURATA:</a:t>
            </a:r>
          </a:p>
          <a:p>
            <a:pPr algn="ctr"/>
            <a:r>
              <a:rPr lang="it-IT" dirty="0"/>
              <a:t>Sessione Pilota</a:t>
            </a: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F5B4E5DD-697D-45C6-9FA7-681726647399}"/>
              </a:ext>
            </a:extLst>
          </p:cNvPr>
          <p:cNvSpPr/>
          <p:nvPr/>
        </p:nvSpPr>
        <p:spPr>
          <a:xfrm>
            <a:off x="2812787" y="2118383"/>
            <a:ext cx="127114" cy="362016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Elemento grafico 6" descr="Presentazione con grafico a barre da destra a sinistra">
            <a:extLst>
              <a:ext uri="{FF2B5EF4-FFF2-40B4-BE49-F238E27FC236}">
                <a16:creationId xmlns:a16="http://schemas.microsoft.com/office/drawing/2014/main" id="{1465CABB-E044-4C51-907D-7059845F1D6C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697921" y="2321794"/>
            <a:ext cx="914400" cy="914400"/>
          </a:xfrm>
          <a:prstGeom prst="rect">
            <a:avLst/>
          </a:prstGeom>
        </p:spPr>
      </p:pic>
      <p:pic>
        <p:nvPicPr>
          <p:cNvPr id="9" name="Elemento grafico 8" descr="Sala riunioni">
            <a:extLst>
              <a:ext uri="{FF2B5EF4-FFF2-40B4-BE49-F238E27FC236}">
                <a16:creationId xmlns:a16="http://schemas.microsoft.com/office/drawing/2014/main" id="{CD7F4297-B57D-446C-9BF6-09A31FE88874}"/>
              </a:ext>
            </a:extLst>
          </p:cNvPr>
          <p:cNvPicPr>
            <a:picLocks noChangeAspect="1"/>
          </p:cNvPicPr>
          <p:nvPr/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7522143" y="23674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82179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6CFEBF1D-EDFB-4A69-B7CD-6731FD2A1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47708"/>
              </p:ext>
            </p:extLst>
          </p:nvPr>
        </p:nvGraphicFramePr>
        <p:xfrm>
          <a:off x="645410" y="1083431"/>
          <a:ext cx="8361992" cy="5454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0996">
                  <a:extLst>
                    <a:ext uri="{9D8B030D-6E8A-4147-A177-3AD203B41FA5}">
                      <a16:colId xmlns:a16="http://schemas.microsoft.com/office/drawing/2014/main" val="3185474906"/>
                    </a:ext>
                  </a:extLst>
                </a:gridCol>
                <a:gridCol w="4180996">
                  <a:extLst>
                    <a:ext uri="{9D8B030D-6E8A-4147-A177-3AD203B41FA5}">
                      <a16:colId xmlns:a16="http://schemas.microsoft.com/office/drawing/2014/main" val="618202521"/>
                    </a:ext>
                  </a:extLst>
                </a:gridCol>
              </a:tblGrid>
              <a:tr h="470464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>
                          <a:solidFill>
                            <a:schemeClr val="bg1"/>
                          </a:solidFill>
                        </a:rPr>
                        <a:t>PUNTI DI FORZA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PUNTI DI DEBOLEZZA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698880"/>
                  </a:ext>
                </a:extLst>
              </a:tr>
              <a:tr h="111618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Approccio 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narrativo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flessibile e integrato, 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basato sulla persona</a:t>
                      </a:r>
                    </a:p>
                    <a:p>
                      <a:pPr marL="285750" indent="-2857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Massima 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partecipazione e spontaneità</a:t>
                      </a:r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senza limiti di risposta</a:t>
                      </a:r>
                      <a:endParaRPr lang="it-IT" sz="18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Dispendiosità</a:t>
                      </a:r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delle fasi di raccolta e analisi dei dati</a:t>
                      </a:r>
                    </a:p>
                    <a:p>
                      <a:pPr marL="285750" indent="-285750" algn="l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Ampiezza</a:t>
                      </a:r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campionaria e incidenza dei rifiuti/abbandono della ricerca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0200225"/>
                  </a:ext>
                </a:extLst>
              </a:tr>
              <a:tr h="47046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OPPORTUNITÀ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RISCHI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98756"/>
                  </a:ext>
                </a:extLst>
              </a:tr>
              <a:tr h="3035126">
                <a:tc>
                  <a:txBody>
                    <a:bodyPr/>
                    <a:lstStyle/>
                    <a:p>
                      <a:pPr marL="285750" indent="-28575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i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CollaborAzione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un 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gruppo naturale 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(pazienti del Reparto)</a:t>
                      </a:r>
                    </a:p>
                    <a:p>
                      <a:pPr marL="285750" indent="-28575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Lavoro con gruppi di 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numerosità inferiore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 quella del Focus Group</a:t>
                      </a:r>
                    </a:p>
                    <a:p>
                      <a:pPr marL="285750" indent="-28575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Conoscenze su 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temi sensibili 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attraverso la «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prospettiva interna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 (Brown, 2010) delle partecipanti (VS questionari)</a:t>
                      </a:r>
                    </a:p>
                    <a:p>
                      <a:pPr marL="285750" indent="-28575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Gruppo come «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 sicura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» (</a:t>
                      </a:r>
                      <a:r>
                        <a:rPr lang="it-IT" sz="1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Bowlby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1989)</a:t>
                      </a:r>
                    </a:p>
                    <a:p>
                      <a:pPr marL="285750" indent="-285750" algn="l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Community building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«comunità di IAP»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Mancanza di 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controllo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 turni (interventi di durata variabile) e sui tempi (&gt;90’)</a:t>
                      </a:r>
                    </a:p>
                    <a:p>
                      <a:pPr marL="285750" indent="-2857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Rappresentatività </a:t>
                      </a:r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campionaria e </a:t>
                      </a:r>
                      <a:r>
                        <a:rPr lang="it-IT" sz="1800" b="1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generalizzabilità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dei risultati</a:t>
                      </a:r>
                    </a:p>
                    <a:p>
                      <a:pPr marL="285750" indent="-285750">
                        <a:spcAft>
                          <a:spcPts val="5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800" b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Probabile</a:t>
                      </a:r>
                      <a:r>
                        <a:rPr lang="it-IT" sz="18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inibizione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18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Suler</a:t>
                      </a:r>
                      <a:r>
                        <a:rPr lang="it-IT" sz="18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2004) su tematiche considerate personali e delicate (p.e. salute, relazioni di aiuto)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2958514"/>
                  </a:ext>
                </a:extLst>
              </a:tr>
            </a:tbl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20BE06FC-4265-4C12-84A8-64004367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0" y="320061"/>
            <a:ext cx="8262993" cy="64469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SESSIONE PILOTA – SWOT Analysis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5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20BE06FC-4265-4C12-84A8-64004367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10" y="466556"/>
            <a:ext cx="8262993" cy="644691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chemeClr val="tx1">
                    <a:lumMod val="50000"/>
                  </a:schemeClr>
                </a:solidFill>
              </a:rPr>
              <a:t>SESSIONE PILOTA</a:t>
            </a:r>
            <a:endParaRPr lang="en-GB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7CBE95-8C73-48C5-B667-D5A05B08A131}"/>
              </a:ext>
            </a:extLst>
          </p:cNvPr>
          <p:cNvSpPr txBox="1"/>
          <p:nvPr/>
        </p:nvSpPr>
        <p:spPr>
          <a:xfrm>
            <a:off x="673768" y="1383849"/>
            <a:ext cx="7796463" cy="5157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</a:pPr>
            <a:r>
              <a:rPr lang="it-IT" sz="2000" b="1" u="sng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INTERVISTA DI GRUPPO NON STRUTTURATA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Data e luogo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06.11.2019 c/o Palazzina Radioterapia (</a:t>
            </a:r>
            <a:r>
              <a:rPr lang="it-IT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Osp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Perrino, BR)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Durata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120’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Materiale-stimolo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(opzionale)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5 domande aperte (traccia d’intervista)</a:t>
            </a:r>
          </a:p>
          <a:p>
            <a:pPr marL="285750" indent="-285750" algn="just"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Partecipanti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 4 donne-IAP intervistate (&lt;6 per FGD) + 4 moderatrici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Profilo partecipanti:</a:t>
            </a:r>
            <a:endParaRPr lang="it-IT" sz="2000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1" algn="just"/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	Età media 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=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55 aa.</a:t>
            </a:r>
          </a:p>
          <a:p>
            <a:pPr lvl="1" algn="just"/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	Alta scolarità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(&gt;8 aa.; </a:t>
            </a:r>
            <a:r>
              <a:rPr lang="el-GR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μ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= 15 aa.)</a:t>
            </a:r>
          </a:p>
          <a:p>
            <a:pPr lvl="1" algn="just"/>
            <a:endParaRPr lang="it-IT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	Obiettivi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incontrare le partecipanti ed esplorare i loro bisogni, in un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clima collaborativo 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ed attraverso uno spazio inedito a loro dedicato;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creare un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CORPUS di donne-IAP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con i dati </a:t>
            </a:r>
            <a:r>
              <a:rPr lang="it-IT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audioregistrati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impostare i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successivi incontri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(di </a:t>
            </a:r>
            <a:r>
              <a:rPr lang="it-IT" sz="2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freq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. mensile) </a:t>
            </a:r>
            <a:r>
              <a:rPr lang="it-IT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sul modello delle FGD </a:t>
            </a:r>
            <a:r>
              <a:rPr lang="it-IT" sz="2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 di altre interviste di gruppo (semi-)strutturate.</a:t>
            </a:r>
          </a:p>
        </p:txBody>
      </p:sp>
      <p:pic>
        <p:nvPicPr>
          <p:cNvPr id="1028" name="Picture 4" descr="Retroazione, Gruppo, Comunicazione, Parere, Recensione">
            <a:extLst>
              <a:ext uri="{FF2B5EF4-FFF2-40B4-BE49-F238E27FC236}">
                <a16:creationId xmlns:a16="http://schemas.microsoft.com/office/drawing/2014/main" id="{B69987CD-29E2-4657-9488-282C32424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377" y="79038"/>
            <a:ext cx="1844007" cy="12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Elemento grafico 2" descr="Destinazione">
            <a:extLst>
              <a:ext uri="{FF2B5EF4-FFF2-40B4-BE49-F238E27FC236}">
                <a16:creationId xmlns:a16="http://schemas.microsoft.com/office/drawing/2014/main" id="{49C30EC9-D1D6-4EF9-A9AB-2D1F23F40DA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9074" y="4435467"/>
            <a:ext cx="708197" cy="70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5091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itaglio">
  <a:themeElements>
    <a:clrScheme name="Personalizzato 11">
      <a:dk1>
        <a:srgbClr val="595959"/>
      </a:dk1>
      <a:lt1>
        <a:sysClr val="window" lastClr="FFFFFF"/>
      </a:lt1>
      <a:dk2>
        <a:srgbClr val="F78A1D"/>
      </a:dk2>
      <a:lt2>
        <a:srgbClr val="FFFFF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itaglio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1925</TotalTime>
  <Words>2907</Words>
  <Application>Microsoft Office PowerPoint</Application>
  <PresentationFormat>Presentazione su schermo (4:3)</PresentationFormat>
  <Paragraphs>264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Microsoft YaHei</vt:lpstr>
      <vt:lpstr>NSimSun</vt:lpstr>
      <vt:lpstr>Arial</vt:lpstr>
      <vt:lpstr>Calibri</vt:lpstr>
      <vt:lpstr>Calibri Light</vt:lpstr>
      <vt:lpstr>Cambria</vt:lpstr>
      <vt:lpstr>Franklin Gothic Book</vt:lpstr>
      <vt:lpstr>Source Sans Pro</vt:lpstr>
      <vt:lpstr>Times New Roman</vt:lpstr>
      <vt:lpstr>Wingdings</vt:lpstr>
      <vt:lpstr>Ritaglio</vt:lpstr>
      <vt:lpstr>Promuovere la comunicazione sanitaria in un’ottica IAP-centred.</vt:lpstr>
      <vt:lpstr>Empowerment del/la cittadino/a-paziente</vt:lpstr>
      <vt:lpstr>«Il paziente La riceverà subito»: verso un nuovo approccio IAP-centred</vt:lpstr>
      <vt:lpstr>Comunicazione medico-paziente: quali effetti su diagnosi e prognosi?</vt:lpstr>
      <vt:lpstr>Equità,Genere e Salute</vt:lpstr>
      <vt:lpstr>IL PROGETTO - Materiali e metodi</vt:lpstr>
      <vt:lpstr>Presentazione standard di PowerPoint</vt:lpstr>
      <vt:lpstr>SESSIONE PILOTA – SWOT Analysis</vt:lpstr>
      <vt:lpstr>SESSIONE PILOTA</vt:lpstr>
      <vt:lpstr>SESSIONE PILOTA</vt:lpstr>
      <vt:lpstr>ANALISI DEI CORPORA Risultati</vt:lpstr>
      <vt:lpstr>WORD CLOUD - Confronto fra IAP</vt:lpstr>
      <vt:lpstr>ANALISI DEI CORPORA - Risultati</vt:lpstr>
      <vt:lpstr>ANALISI DEI CORPORA - Risultati</vt:lpstr>
      <vt:lpstr>ANALISI DEL DISCORSO</vt:lpstr>
      <vt:lpstr>ANALISI DEL DISCORSO</vt:lpstr>
      <vt:lpstr>CONCLUSIONI</vt:lpstr>
      <vt:lpstr>BIBLIOGRAFIA PRIMARIA</vt:lpstr>
      <vt:lpstr>Promuovere la comunicazione sanitaria in un’ottica IAP-centred.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Abbatantuono</dc:creator>
  <cp:lastModifiedBy>Ilaria</cp:lastModifiedBy>
  <cp:revision>183</cp:revision>
  <dcterms:created xsi:type="dcterms:W3CDTF">2019-10-22T17:33:49Z</dcterms:created>
  <dcterms:modified xsi:type="dcterms:W3CDTF">2020-01-07T10:17:13Z</dcterms:modified>
</cp:coreProperties>
</file>