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0" r:id="rId5"/>
    <p:sldId id="258" r:id="rId6"/>
    <p:sldId id="259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2A082-8AE8-4CC6-95D7-172365031E55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7F9AD-1F3B-4C12-A099-87EC3092F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05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F9AD-1F3B-4C12-A099-87EC3092F28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6862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F9AD-1F3B-4C12-A099-87EC3092F280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734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F9AD-1F3B-4C12-A099-87EC3092F28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409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FF5A-7074-480B-9DD7-66C9965BBEC4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CB52-2EDD-4440-9B4D-6B8D42D47BD0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E17-5612-4F67-B171-237E66F9F2E1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00C4-9D52-4380-AAD9-698B3A1E9751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839-079B-4DB6-BDEF-407736592951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D087-45EE-4E70-BFFE-60129E71E811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1DA4-E041-48F1-9198-50F3D52489FE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1EA1-06A1-40B7-880E-D3941D654415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B96E-113C-4481-A7B4-6F9F2F264067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66194D-5899-4790-A0E7-52EC3B2AB129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4889-8F9B-4024-966D-A3AD595D353E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0A83B6-1AA7-4596-950C-2BF5EDADFF17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75" y="87388"/>
            <a:ext cx="5135850" cy="21082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clima</a:t>
            </a:r>
            <a:b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 diritti e democrazia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501376"/>
            <a:ext cx="12192000" cy="1607324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Michele Carducci – Università del Salento –Lecce</a:t>
            </a:r>
          </a:p>
          <a:p>
            <a:pPr algn="ctr"/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 di ricerca Euroamericano sulle politiche costituzionali</a:t>
            </a:r>
          </a:p>
          <a:p>
            <a:pPr algn="ctr"/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(Cedeuam-Red Clacso)</a:t>
            </a:r>
          </a:p>
          <a:p>
            <a:pPr algn="ctr"/>
            <a:r>
              <a:rPr lang="it-I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Diritto costituzionale comparato</a:t>
            </a:r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Diritto climatico</a:t>
            </a:r>
            <a:endParaRPr lang="it-IT" b="1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Michele Carducci - Cedeuam </a:t>
            </a:r>
            <a:r>
              <a:rPr lang="it-IT" dirty="0" err="1" smtClean="0"/>
              <a:t>UniSalento</a:t>
            </a:r>
            <a:endParaRPr lang="it-IT" dirty="0" smtClean="0"/>
          </a:p>
          <a:p>
            <a:r>
              <a:rPr lang="it-IT" dirty="0" smtClean="0"/>
              <a:t> Diritto costituzionale comparato e Diritto climatico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59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11823700" cy="151468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Facciamo causa come Cittadini per la «buona fede» climatica</a:t>
            </a:r>
            <a:br>
              <a:rPr lang="it-IT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tutela delle «presenti e future generazioni»! </a:t>
            </a:r>
            <a:br>
              <a:rPr lang="it-IT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 la prima «causa climatica» italiana</a:t>
            </a:r>
            <a:endParaRPr lang="it-IT" sz="27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11247" r="1581" b="5406"/>
          <a:stretch/>
        </p:blipFill>
        <p:spPr>
          <a:xfrm>
            <a:off x="3176538" y="2247333"/>
            <a:ext cx="5776962" cy="386595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Michele Carducci - Cedeuam </a:t>
            </a:r>
            <a:r>
              <a:rPr lang="it-IT" dirty="0" err="1" smtClean="0"/>
              <a:t>UniSalento</a:t>
            </a:r>
            <a:r>
              <a:rPr lang="it-IT" dirty="0" smtClean="0"/>
              <a:t> </a:t>
            </a:r>
          </a:p>
          <a:p>
            <a:r>
              <a:rPr lang="it-IT" dirty="0" smtClean="0"/>
              <a:t>Diritto costituzionale comparato e Diritto climatico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3750630" y="1724114"/>
            <a:ext cx="4137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www.giudiziouniversale.eu</a:t>
            </a:r>
            <a:endParaRPr lang="it-IT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3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Cambiamenti climatici e inadeguatezza del diritto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4566"/>
          </a:xfrm>
        </p:spPr>
        <p:txBody>
          <a:bodyPr>
            <a:normAutofit lnSpcReduction="10000"/>
          </a:bodyPr>
          <a:lstStyle/>
          <a:p>
            <a:pPr marL="201168" lvl="1" indent="0" algn="ctr">
              <a:buNone/>
            </a:pP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cosa è giuridicamente il clima?</a:t>
            </a:r>
          </a:p>
          <a:p>
            <a:pPr marL="201168" lvl="1" indent="0" algn="ctr">
              <a:buNone/>
            </a:pP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cosa il «cambiamento climatico»?</a:t>
            </a:r>
          </a:p>
          <a:p>
            <a:pPr marL="201168" lvl="1" indent="0" algn="ctr">
              <a:buNone/>
            </a:pPr>
            <a:endParaRPr lang="it-IT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ctr">
              <a:buNone/>
            </a:pP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 e ambiente sono sinonimi?</a:t>
            </a:r>
          </a:p>
          <a:p>
            <a:pPr marL="201168" lvl="1" indent="0" algn="ctr">
              <a:buNone/>
            </a:pP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Danno ambientale e danno climatico sono sinonimi?</a:t>
            </a:r>
          </a:p>
          <a:p>
            <a:pPr marL="201168" lvl="1" indent="0" algn="ctr">
              <a:buNone/>
            </a:pP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risponde del «danno climatico»?</a:t>
            </a:r>
          </a:p>
          <a:p>
            <a:pPr marL="201168" lvl="1" indent="0" algn="ctr">
              <a:buNone/>
            </a:pP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(es. lo scenario di Venezia del 13 novembre 2019)</a:t>
            </a:r>
          </a:p>
          <a:p>
            <a:pPr marL="201168" lvl="1" indent="0" algn="ctr">
              <a:buNone/>
            </a:pPr>
            <a:endParaRPr lang="it-I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 algn="ctr">
              <a:buNone/>
            </a:pP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Nessun sistema normativo al mondo fornisce risposte</a:t>
            </a:r>
          </a:p>
          <a:p>
            <a:pPr marL="201168" lvl="1" indent="0" algn="ctr">
              <a:buNone/>
            </a:pP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SPECIFICHE e DIRETTE</a:t>
            </a:r>
          </a:p>
          <a:p>
            <a:pPr marL="201168" lvl="1" indent="0" algn="ctr">
              <a:buNone/>
            </a:pP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questi interrogativi inediti della esperienza giuridica</a:t>
            </a:r>
            <a:endParaRPr lang="it-I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99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26998"/>
            <a:ext cx="10058400" cy="1600201"/>
          </a:xfrm>
        </p:spPr>
        <p:txBody>
          <a:bodyPr>
            <a:noAutofit/>
          </a:bodyPr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cos’è il clima?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se ne deve occupare? 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Come? 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Constatazione n. 1:</a:t>
            </a:r>
            <a:b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clima non è «questione esclusivamente di diritto interno»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" y="1727199"/>
            <a:ext cx="11899900" cy="4559301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it-IT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 come oggetto </a:t>
            </a:r>
            <a:r>
              <a:rPr lang="it-IT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giuridico</a:t>
            </a:r>
          </a:p>
          <a:p>
            <a:pPr marL="201168" lvl="1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differenza tra clima e ambiente nelle definizioni del diritto internazionale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sovranazionale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nazionale</a:t>
            </a:r>
          </a:p>
          <a:p>
            <a:pPr marL="201168" lvl="1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difficile collocazione del clima nel regime giuridico dei beni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dell'energia, nel diritto nazionale italiano</a:t>
            </a:r>
          </a:p>
          <a:p>
            <a:pPr marL="201168" lvl="1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il clima non appartiene a qualcuno (come i beni o l’energia) ma … serve a tutti e a tutto (come l’aria o il sole) o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art. 820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Cod. civ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1168" lvl="1" indent="0">
              <a:buNone/>
            </a:pPr>
            <a:r>
              <a:rPr lang="it-IT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 come obbligazione giuridica</a:t>
            </a:r>
          </a:p>
          <a:p>
            <a:pPr marL="201168" lvl="1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gli artt. 2 e 3 della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UNFCCC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1992 parlano di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dovere di protezione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del clima da parte dello Stato in termini di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stabilità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 per le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presenti e future generazioni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01168" lvl="1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analogia tra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protezione del clima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custodia di cose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ai sensi dell’art. 2051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Cod. civ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di cui risponde lo Stato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it-IT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 come protezione precauzionale e preventiva</a:t>
            </a:r>
          </a:p>
          <a:p>
            <a:pPr marL="201168" lvl="1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tuttavia, in quanto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«cosa»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«funzione servente» per tutti/tutto, la protezione del clima non può che operare in via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precauzionale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(così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UNFCCC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la sua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custodia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è dunque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dinamica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precauzionale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01168" lvl="1" indent="0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conseguente analogia con l’art. 2043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Cod. civ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come interpretato da Corte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it.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641/1987</a:t>
            </a:r>
            <a:r>
              <a:rPr lang="it-IT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01168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Pertanto: il clima non si «protegge» risarcendo danni da «custodia» (come nel diritto ambientale), ma …</a:t>
            </a:r>
          </a:p>
          <a:p>
            <a:pPr marL="201168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evitando danni da «custodia» (approccio precauzionale e preventivo).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Michele Carducci - Cedeuam </a:t>
            </a:r>
            <a:r>
              <a:rPr lang="it-IT" dirty="0" err="1" smtClean="0"/>
              <a:t>UniSalento</a:t>
            </a:r>
            <a:endParaRPr lang="it-IT" dirty="0" smtClean="0"/>
          </a:p>
          <a:p>
            <a:r>
              <a:rPr lang="it-IT" dirty="0" smtClean="0"/>
              <a:t> Diritto costituzionale comparato e Diritto climatico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4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400" y="126998"/>
            <a:ext cx="11379200" cy="1600201"/>
          </a:xfrm>
        </p:spPr>
        <p:txBody>
          <a:bodyPr>
            <a:noAutofit/>
          </a:bodyPr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cos’è il clima?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se ne deve occupare? Come? 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Constatazione n. 2:</a:t>
            </a:r>
            <a:b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clima, in Italia, è «protetto» dal diritto internazionale, ma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dentro il contesto normativo euro-unitario (UE) ed euro-umanitario (CEDU)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9700" y="1727199"/>
            <a:ext cx="11899900" cy="4546601"/>
          </a:xfrm>
        </p:spPr>
        <p:txBody>
          <a:bodyPr>
            <a:noAutofit/>
          </a:bodyPr>
          <a:lstStyle/>
          <a:p>
            <a:pPr marL="201168" lvl="1" indent="0" algn="just">
              <a:buNone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 contesto europeo, e quindi italiano, il clima, in quanto «funzione servente»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la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stabilità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di cui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Stato deve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garantire la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protezione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via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«precauzionale»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«preventiva»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per sé ma per le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presenti e future generazioni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determina l’insorgenza di una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obbligazione pubblica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preventiva, di cui uno Stato membro della UE deve dar conto: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alla comunità internazionale (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UNFCCC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ecc…)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alla Unione europea (per la garanzia della integrazione fra Stati: 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cfr. ora </a:t>
            </a:r>
            <a:r>
              <a:rPr lang="it-IT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Reg. UE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1999/2018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alla CEDU (per la tutela equivalente dei diritti umani nello spazio europeo)</a:t>
            </a:r>
          </a:p>
          <a:p>
            <a:pPr marL="201168" lvl="1" indent="0" algn="just">
              <a:buNone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quindi …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cittadini, in quanto (parte delle)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generazioni presenti e future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01168" lvl="1" indent="0" algn="ctr">
              <a:buNone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Tutto questo definisce la c.d.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buona fede oggettiva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dello Stato</a:t>
            </a:r>
          </a:p>
          <a:p>
            <a:pPr marL="201168" lvl="1" indent="0" algn="ctr">
              <a:buNone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lotta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ai cambiamenti climatici (Goal 13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2030: lo Stato non è in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buona fede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se risarcisce danni da cambiamento climatico, ma se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lotta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per prevenirli).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Michele Carducci - Cedeuam </a:t>
            </a:r>
            <a:r>
              <a:rPr lang="it-IT" dirty="0" err="1" smtClean="0"/>
              <a:t>UniSalento</a:t>
            </a:r>
            <a:endParaRPr lang="it-IT" dirty="0" smtClean="0"/>
          </a:p>
          <a:p>
            <a:r>
              <a:rPr lang="it-IT" dirty="0" smtClean="0"/>
              <a:t> Diritto costituzionale comparato e Diritto climatico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03200"/>
            <a:ext cx="10058400" cy="1384300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allora chi risponde dei cambiamenti climatici? Solo lo Stato?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Constatazione n. 3: </a:t>
            </a:r>
            <a:b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 «antropogenesi»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cambiamento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climatico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prodotto la … «eterogenesi dei fini» del diritto ambientale tradizionale 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720708"/>
            <a:ext cx="12077700" cy="448959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diritto ambientale tradizionale (europeo) attribuisce la responsabilità delle questioni ambientali agli «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operatori professionali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pubblici e privati, presupponendo lo Stato come ente «garante»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ante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dell’ambiente (si v. il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Codice dell’ambiente italiano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art. 302,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pensi alla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V.I.A.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 gli «operatori» come responsabili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post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danno compiuto in violazione dello Stato, escludendo così forme di responsabilità «diffusa» sull’ambiente.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L’acquisizione scientifica della «antropogenesi» del cambiamento climatico attuale sconvolge questo quadro, in quanto tutti contribuiamo alla «climalterazione» (per es., al di là di qualsiasi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V.I.A.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di un danno specifico)</a:t>
            </a: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profilerebbero, pertanto, </a:t>
            </a:r>
            <a:r>
              <a:rPr lang="it-IT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opzioni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 la responsabilità «diffusa»	        o la responsabilità «specifica»	              o la responsabilità «congiunta»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(c.d. «contraddizione fossile»:            solo dello Stato come «protettore»            dello Stato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UNFCCC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degli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tutti responsabili nessun responsabile?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in base all’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UNFCCC                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operatori professionali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Cod. Amb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Poiché l’ UNFCCC (e accordi successivi) non ha abrogato le disposizioni del diritto ambientale tradizionale,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 l’opzione C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Michele Carducci - Cedeuam </a:t>
            </a:r>
            <a:r>
              <a:rPr lang="it-IT" dirty="0" err="1" smtClean="0"/>
              <a:t>UniSalento</a:t>
            </a:r>
            <a:endParaRPr lang="it-IT" dirty="0" smtClean="0"/>
          </a:p>
          <a:p>
            <a:r>
              <a:rPr lang="it-IT" dirty="0" smtClean="0"/>
              <a:t> Diritto costituzionale comparato e Diritto climatico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25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00" y="286603"/>
            <a:ext cx="11607800" cy="1288197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quando risponde lo Stato e quando gli «operatori professionali»?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Constatazione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4</a:t>
            </a: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nessi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causalità e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imputazioni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giuridiche di responsabilità</a:t>
            </a:r>
            <a:b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definiti dal diritto climatico internazionale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400" y="1845734"/>
            <a:ext cx="11226800" cy="430106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UNFCCC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funge da «criterio normativo» di imputazione delle conseguenze della mancata «protezione» del clima da parte dello Stato, sicché nei riguardi dello Stato vale un criterio di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causalità giuridica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simile a quello dell’art. 1123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Cod. civ.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 quello della c.d.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responsabilità extracontrattuale dello Stato per violazione del diritto europeo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(c.d. «responsabilità oggettiva»).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gli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operatori professionali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invece, vale il criterio della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evitabilità delle conseguenze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o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causalità di fatto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delle proprie azioni/omissioni, simile a quanto previsto dall’art. 40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Cod. pen.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congiunzione tra le due sfere di responsabilità può determinare un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concorso di cause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 quindi un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concorso di responsabilità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simile agli artt. 41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Cod. pen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 1227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Cod. civ.,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legittimato dall’art. 2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Cost. it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Michele Carducci - Cedeuam </a:t>
            </a:r>
            <a:r>
              <a:rPr lang="it-IT" dirty="0" err="1" smtClean="0"/>
              <a:t>UniSalento</a:t>
            </a:r>
            <a:endParaRPr lang="it-IT" dirty="0"/>
          </a:p>
          <a:p>
            <a:r>
              <a:rPr lang="it-IT" dirty="0" smtClean="0"/>
              <a:t>Diritto costituzionale comparato e Diritto climatico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0500"/>
            <a:ext cx="12192000" cy="1346199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quando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insorge la responsabilità dello Stato o dell’ «operatore professionale»?</a:t>
            </a:r>
            <a:b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Constatazione n. </a:t>
            </a: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scienza è il «parametro normativo» della «</a:t>
            </a: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buona fede oggettiva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(c.d. «</a:t>
            </a: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riserva di scienza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9700" y="1701800"/>
            <a:ext cx="11899900" cy="4521200"/>
          </a:xfrm>
        </p:spPr>
        <p:txBody>
          <a:bodyPr>
            <a:noAutofit/>
          </a:bodyPr>
          <a:lstStyle/>
          <a:p>
            <a:pPr algn="just"/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tema del cambiamento climatico antropogenico non è, dal punto di vista giuridico, una «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questione scientificamente controversa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per tre ragioni:</a:t>
            </a:r>
          </a:p>
          <a:p>
            <a:pPr algn="just"/>
            <a:r>
              <a:rPr lang="it-I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epistemica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(alto consenso della comunità scientifica globale: 99,9%, livello «cinque sigma» ecc… = l’alta certezza corrobora la «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causalità giuridica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/>
            <a:r>
              <a:rPr lang="it-I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(adesione dell’Italia e della UE ai 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IPCC, che ragionano in termini di «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verosimile certezza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= l’adesione politica ha definito la scelta sovrana dello Stato)</a:t>
            </a:r>
          </a:p>
          <a:p>
            <a:pPr algn="just"/>
            <a:r>
              <a:rPr lang="it-I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giuridica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(obbligatorietà della «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precauzione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 «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prevenzione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per previsione del 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TFUE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il c.d. «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negazionismo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non ha alcun rilievo giuridico nella UE, a differenza degli USA, dove «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precauzione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 «</a:t>
            </a:r>
            <a:r>
              <a:rPr lang="it-IT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prevenzione</a:t>
            </a:r>
            <a:r>
              <a:rPr lang="it-I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non sono obbligatori).</a:t>
            </a:r>
          </a:p>
          <a:p>
            <a:pPr algn="just"/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ragione degli artt. 191 </a:t>
            </a:r>
            <a:r>
              <a:rPr lang="it-IT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TFUE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301 </a:t>
            </a:r>
            <a:r>
              <a:rPr lang="it-IT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Cod. Amb.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«</a:t>
            </a:r>
            <a:r>
              <a:rPr lang="it-IT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riserva di scienza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riguarda anche gli «</a:t>
            </a:r>
            <a:r>
              <a:rPr lang="it-IT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operatori professionali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 non solo lo Stato.</a:t>
            </a: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Michele Carducci - Cedeuam </a:t>
            </a:r>
            <a:r>
              <a:rPr lang="it-IT" dirty="0" err="1" smtClean="0"/>
              <a:t>UniSalento</a:t>
            </a:r>
            <a:r>
              <a:rPr lang="it-IT" dirty="0" smtClean="0"/>
              <a:t> </a:t>
            </a:r>
          </a:p>
          <a:p>
            <a:r>
              <a:rPr lang="it-IT" dirty="0" smtClean="0"/>
              <a:t>Diritto costituzionale comparato e Diritto climatico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2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Pertanto emerge l’ «illecito climatico»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600" y="1845733"/>
            <a:ext cx="11988800" cy="4614052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il cambiamento climatico «antropogenico», identificato con verosimile certezza della scienza, assurge – nel contesto europeo presidiato da «precauzione» e «prevenzione» – a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fatto notorio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nel significato dell’art. 115 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Cod. </a:t>
            </a:r>
            <a:r>
              <a:rPr lang="it-IT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civ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(incontestabile in sede processuale)</a:t>
            </a:r>
          </a:p>
          <a:p>
            <a:pPr algn="just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gli obiettivi di contenimento dell’innalzamento della temperatura e la loro identificazione quantitativa (1,5°/2°C) e temporale (entro il 2030) assurgono a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evento giuridico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da realizzare da </a:t>
            </a:r>
            <a:r>
              <a:rPr lang="it-IT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 dello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Stato e/o degli «</a:t>
            </a:r>
            <a:r>
              <a:rPr lang="it-IT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operatori professionali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in termini di obbligo di risultato.</a:t>
            </a:r>
          </a:p>
          <a:p>
            <a:pPr algn="ctr"/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Ignorare queste due considerazioni, porta a consumare un</a:t>
            </a:r>
          </a:p>
          <a:p>
            <a:pPr algn="ctr"/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«illecito climatico»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Carducci - Cedeuam UniSalento - Diritto costituzionale comparato e Diritto climatico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927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>
            <a:normAutofit/>
          </a:bodyPr>
          <a:lstStyle/>
          <a:p>
            <a:pPr algn="ctr"/>
            <a:r>
              <a:rPr lang="it-IT" sz="36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conclusioni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189" y="1739899"/>
            <a:ext cx="11938000" cy="462280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democrazia rappresentativa moderna è un sistema deliberativo fondato sull’opinione, non sulla conoscenza (si pensi al principio di maggioranza). Essa, dunque, non garantisce da sé la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riserva di scienza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e, di riflesso, non garantisce la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lotta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ai cambiamenti climatici sulla base dei parametri della scienza (si pensi al paradosso del Consiglio regionale del Veneto, il 12 novembre 2019).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qui deriva il ricorso alla «via giudiziaria» da parte dei Cittadini, come pretesa (verso lo Stato o verso gli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operatori professionali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affinché si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rispetti la «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riserva di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scienza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nella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lotta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ai cambiamenti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climatici, quale premessa per la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protezione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efficace (in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buona fede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del clima per le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presenti e future generazioni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(c.d.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diritto umano al clima sicuro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e scongiurare l’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illecito climatico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Non si tratta, dunque, di una mera «rivendicazione» di diritti (salute, vita, ambiente salubre), bensì di una richiesta al giudice di «esatto adempimento» (dove la «esattezza» è nella scienza «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normativizzata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dai Trattati e dal consenso degli Stati) della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obbligazione pubblica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preventiva di «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lotta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ai cambiamenti climatici.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«giudice naturale» di questa pretesa cittadina è, in Italia, il giudice civile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(cfr. già Corte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it. 641/1987, in tema di «prevenzione ambientale»)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Michele Carducci - Cedeuam </a:t>
            </a:r>
            <a:r>
              <a:rPr lang="it-IT" dirty="0" err="1" smtClean="0"/>
              <a:t>UniSalento</a:t>
            </a:r>
            <a:endParaRPr lang="it-IT" dirty="0" smtClean="0"/>
          </a:p>
          <a:p>
            <a:r>
              <a:rPr lang="it-IT" dirty="0" smtClean="0"/>
              <a:t> Diritto costituzionale comparato e Diritto climatico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00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</TotalTime>
  <Words>1589</Words>
  <Application>Microsoft Office PowerPoint</Application>
  <PresentationFormat>Personalizzato</PresentationFormat>
  <Paragraphs>104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Retrospettivo</vt:lpstr>
      <vt:lpstr>Il clima tra diritti e democrazia</vt:lpstr>
      <vt:lpstr>Cambiamenti climatici e inadeguatezza del diritto</vt:lpstr>
      <vt:lpstr>Che cos’è il clima? Chi se ne deve occupare?  Come?  Constatazione n. 1: il clima non è «questione esclusivamente di diritto interno»</vt:lpstr>
      <vt:lpstr>Che cos’è il clima? Chi se ne deve occupare? Come?  Constatazione n. 2: il clima, in Italia, è «protetto» dal diritto internazionale, ma dentro il contesto normativo euro-unitario (UE) ed euro-umanitario (CEDU)</vt:lpstr>
      <vt:lpstr>Ma allora chi risponde dei cambiamenti climatici? Solo lo Stato? Constatazione n. 3:  l’ «antropogenesi» del cambiamento climatico ha prodotto la … «eterogenesi dei fini» del diritto ambientale tradizionale </vt:lpstr>
      <vt:lpstr>Ma quando risponde lo Stato e quando gli «operatori professionali»? Constatazione n. 4:  i nessi di causalità e le imputazioni giuridiche di responsabilità sono definiti dal diritto climatico internazionale</vt:lpstr>
      <vt:lpstr>Ma quando insorge la responsabilità dello Stato o dell’ «operatore professionale»? Constatazione n. 5:  la scienza è il «parametro normativo» della «buona fede oggettiva» (c.d. «riserva di scienza»)</vt:lpstr>
      <vt:lpstr>Pertanto emerge l’ «illecito climatico»</vt:lpstr>
      <vt:lpstr>Due conclusioni</vt:lpstr>
      <vt:lpstr>Facciamo causa come Cittadini per la «buona fede» climatica a tutela delle «presenti e future generazioni»!   Parte la prima «causa climatica» italiana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SERVER</dc:creator>
  <cp:lastModifiedBy>PC Federico</cp:lastModifiedBy>
  <cp:revision>110</cp:revision>
  <dcterms:created xsi:type="dcterms:W3CDTF">2019-11-13T17:15:38Z</dcterms:created>
  <dcterms:modified xsi:type="dcterms:W3CDTF">2019-12-19T13:52:51Z</dcterms:modified>
</cp:coreProperties>
</file>